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56" r:id="rId2"/>
    <p:sldId id="266" r:id="rId3"/>
    <p:sldId id="265" r:id="rId4"/>
    <p:sldId id="267" r:id="rId5"/>
    <p:sldId id="268" r:id="rId6"/>
    <p:sldId id="269" r:id="rId7"/>
    <p:sldId id="270" r:id="rId8"/>
    <p:sldId id="271" r:id="rId9"/>
    <p:sldId id="272" r:id="rId10"/>
    <p:sldId id="312" r:id="rId11"/>
    <p:sldId id="276" r:id="rId12"/>
    <p:sldId id="274" r:id="rId13"/>
    <p:sldId id="275" r:id="rId14"/>
    <p:sldId id="273" r:id="rId15"/>
    <p:sldId id="313" r:id="rId16"/>
    <p:sldId id="315" r:id="rId17"/>
    <p:sldId id="314" r:id="rId18"/>
    <p:sldId id="316" r:id="rId19"/>
    <p:sldId id="306" r:id="rId20"/>
    <p:sldId id="310" r:id="rId21"/>
    <p:sldId id="311" r:id="rId22"/>
    <p:sldId id="308" r:id="rId23"/>
    <p:sldId id="309" r:id="rId24"/>
    <p:sldId id="299" r:id="rId25"/>
    <p:sldId id="307" r:id="rId26"/>
    <p:sldId id="300" r:id="rId27"/>
    <p:sldId id="304" r:id="rId28"/>
    <p:sldId id="305" r:id="rId29"/>
    <p:sldId id="302" r:id="rId30"/>
    <p:sldId id="301" r:id="rId31"/>
    <p:sldId id="303" r:id="rId32"/>
    <p:sldId id="291" r:id="rId33"/>
    <p:sldId id="298" r:id="rId34"/>
    <p:sldId id="297" r:id="rId35"/>
    <p:sldId id="296" r:id="rId36"/>
    <p:sldId id="292" r:id="rId37"/>
    <p:sldId id="283" r:id="rId38"/>
    <p:sldId id="293" r:id="rId39"/>
    <p:sldId id="294" r:id="rId40"/>
    <p:sldId id="295" r:id="rId41"/>
    <p:sldId id="284" r:id="rId42"/>
    <p:sldId id="290" r:id="rId43"/>
    <p:sldId id="288" r:id="rId44"/>
    <p:sldId id="289" r:id="rId45"/>
    <p:sldId id="287" r:id="rId46"/>
    <p:sldId id="286" r:id="rId47"/>
    <p:sldId id="285" r:id="rId48"/>
    <p:sldId id="277" r:id="rId49"/>
    <p:sldId id="278" r:id="rId50"/>
    <p:sldId id="281" r:id="rId51"/>
    <p:sldId id="282" r:id="rId52"/>
    <p:sldId id="279" r:id="rId53"/>
    <p:sldId id="264" r:id="rId54"/>
    <p:sldId id="262" r:id="rId55"/>
    <p:sldId id="263" r:id="rId56"/>
    <p:sldId id="280" r:id="rId57"/>
    <p:sldId id="261" r:id="rId58"/>
    <p:sldId id="260" r:id="rId59"/>
    <p:sldId id="257" r:id="rId60"/>
    <p:sldId id="258" r:id="rId61"/>
    <p:sldId id="259"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97DB3A-349E-0841-BB7A-4A2C9CEA5D94}" type="datetimeFigureOut">
              <a:rPr lang="en-US" smtClean="0"/>
              <a:t>6/15/22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E36AD0-968D-DF48-AB29-921C041EB533}" type="slidenum">
              <a:rPr lang="en-US" smtClean="0"/>
              <a:t>‹#›</a:t>
            </a:fld>
            <a:endParaRPr lang="en-US"/>
          </a:p>
        </p:txBody>
      </p:sp>
    </p:spTree>
    <p:extLst>
      <p:ext uri="{BB962C8B-B14F-4D97-AF65-F5344CB8AC3E}">
        <p14:creationId xmlns:p14="http://schemas.microsoft.com/office/powerpoint/2010/main" val="1991055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E36AD0-968D-DF48-AB29-921C041EB533}" type="slidenum">
              <a:rPr lang="en-US" smtClean="0"/>
              <a:t>32</a:t>
            </a:fld>
            <a:endParaRPr lang="en-US"/>
          </a:p>
        </p:txBody>
      </p:sp>
    </p:spTree>
    <p:extLst>
      <p:ext uri="{BB962C8B-B14F-4D97-AF65-F5344CB8AC3E}">
        <p14:creationId xmlns:p14="http://schemas.microsoft.com/office/powerpoint/2010/main" val="326096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3D52-1331-D746-8271-79EBED2DE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951486-E193-A84F-94A7-0CD51A040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7A28CA-7C16-504C-A87C-DA555CD452A6}"/>
              </a:ext>
            </a:extLst>
          </p:cNvPr>
          <p:cNvSpPr>
            <a:spLocks noGrp="1"/>
          </p:cNvSpPr>
          <p:nvPr>
            <p:ph type="dt" sz="half" idx="10"/>
          </p:nvPr>
        </p:nvSpPr>
        <p:spPr/>
        <p:txBody>
          <a:bodyPr/>
          <a:lstStyle/>
          <a:p>
            <a:fld id="{96CED816-65CA-6048-B56D-F3CFEEC8D65F}" type="datetimeFigureOut">
              <a:rPr lang="en-US" smtClean="0"/>
              <a:t>6/15/22</a:t>
            </a:fld>
            <a:endParaRPr lang="en-US"/>
          </a:p>
        </p:txBody>
      </p:sp>
      <p:sp>
        <p:nvSpPr>
          <p:cNvPr id="5" name="Footer Placeholder 4">
            <a:extLst>
              <a:ext uri="{FF2B5EF4-FFF2-40B4-BE49-F238E27FC236}">
                <a16:creationId xmlns:a16="http://schemas.microsoft.com/office/drawing/2014/main" id="{ECF78D7E-3EF5-C64C-A526-0F6DAEFAA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80AE6-D7DB-7347-86D7-2758723FB268}"/>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8218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E583-5FB0-0346-8CBF-53BF533CF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616BD9-CFE6-C748-8E50-B3CC132BEB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43631-F258-E448-B5E2-A00792E1197E}"/>
              </a:ext>
            </a:extLst>
          </p:cNvPr>
          <p:cNvSpPr>
            <a:spLocks noGrp="1"/>
          </p:cNvSpPr>
          <p:nvPr>
            <p:ph type="dt" sz="half" idx="10"/>
          </p:nvPr>
        </p:nvSpPr>
        <p:spPr/>
        <p:txBody>
          <a:bodyPr/>
          <a:lstStyle/>
          <a:p>
            <a:fld id="{96CED816-65CA-6048-B56D-F3CFEEC8D65F}" type="datetimeFigureOut">
              <a:rPr lang="en-US" smtClean="0"/>
              <a:t>6/15/22</a:t>
            </a:fld>
            <a:endParaRPr lang="en-US"/>
          </a:p>
        </p:txBody>
      </p:sp>
      <p:sp>
        <p:nvSpPr>
          <p:cNvPr id="5" name="Footer Placeholder 4">
            <a:extLst>
              <a:ext uri="{FF2B5EF4-FFF2-40B4-BE49-F238E27FC236}">
                <a16:creationId xmlns:a16="http://schemas.microsoft.com/office/drawing/2014/main" id="{2FF38659-1B03-7143-8468-6F3B783C7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A17B6-D16B-A44A-9E74-2E050F6BEEE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65024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E909A0-181D-E747-AB33-3A8298E735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36DC52-C3C0-A043-8029-3095FB262F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646E4-8145-EE42-836B-E6C2918E2795}"/>
              </a:ext>
            </a:extLst>
          </p:cNvPr>
          <p:cNvSpPr>
            <a:spLocks noGrp="1"/>
          </p:cNvSpPr>
          <p:nvPr>
            <p:ph type="dt" sz="half" idx="10"/>
          </p:nvPr>
        </p:nvSpPr>
        <p:spPr/>
        <p:txBody>
          <a:bodyPr/>
          <a:lstStyle/>
          <a:p>
            <a:fld id="{96CED816-65CA-6048-B56D-F3CFEEC8D65F}" type="datetimeFigureOut">
              <a:rPr lang="en-US" smtClean="0"/>
              <a:t>6/15/22</a:t>
            </a:fld>
            <a:endParaRPr lang="en-US"/>
          </a:p>
        </p:txBody>
      </p:sp>
      <p:sp>
        <p:nvSpPr>
          <p:cNvPr id="5" name="Footer Placeholder 4">
            <a:extLst>
              <a:ext uri="{FF2B5EF4-FFF2-40B4-BE49-F238E27FC236}">
                <a16:creationId xmlns:a16="http://schemas.microsoft.com/office/drawing/2014/main" id="{692D1FBC-3909-9641-9D1B-D376CDC9F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7758A-F84E-C646-B70F-E0499384ABB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0308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28-B54B-394E-8F8F-B73207B385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CE186-D30C-554E-A5FE-11319ED316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3021-009B-874F-8EC1-A5178010C68F}"/>
              </a:ext>
            </a:extLst>
          </p:cNvPr>
          <p:cNvSpPr>
            <a:spLocks noGrp="1"/>
          </p:cNvSpPr>
          <p:nvPr>
            <p:ph type="dt" sz="half" idx="10"/>
          </p:nvPr>
        </p:nvSpPr>
        <p:spPr/>
        <p:txBody>
          <a:bodyPr/>
          <a:lstStyle/>
          <a:p>
            <a:fld id="{96CED816-65CA-6048-B56D-F3CFEEC8D65F}" type="datetimeFigureOut">
              <a:rPr lang="en-US" smtClean="0"/>
              <a:t>6/15/22</a:t>
            </a:fld>
            <a:endParaRPr lang="en-US"/>
          </a:p>
        </p:txBody>
      </p:sp>
      <p:sp>
        <p:nvSpPr>
          <p:cNvPr id="5" name="Footer Placeholder 4">
            <a:extLst>
              <a:ext uri="{FF2B5EF4-FFF2-40B4-BE49-F238E27FC236}">
                <a16:creationId xmlns:a16="http://schemas.microsoft.com/office/drawing/2014/main" id="{86F813BE-D800-574B-A888-DC47917FE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72FF9-451F-1648-8113-7CF2CA8CD921}"/>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77976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B6C6-45B6-144B-ACEF-6D3B7FBD2A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4A01EF-291C-9E40-80F6-539244D8A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B9602C-C0A1-8A45-9FCD-5D1BAE6461A0}"/>
              </a:ext>
            </a:extLst>
          </p:cNvPr>
          <p:cNvSpPr>
            <a:spLocks noGrp="1"/>
          </p:cNvSpPr>
          <p:nvPr>
            <p:ph type="dt" sz="half" idx="10"/>
          </p:nvPr>
        </p:nvSpPr>
        <p:spPr/>
        <p:txBody>
          <a:bodyPr/>
          <a:lstStyle/>
          <a:p>
            <a:fld id="{96CED816-65CA-6048-B56D-F3CFEEC8D65F}" type="datetimeFigureOut">
              <a:rPr lang="en-US" smtClean="0"/>
              <a:t>6/15/22</a:t>
            </a:fld>
            <a:endParaRPr lang="en-US"/>
          </a:p>
        </p:txBody>
      </p:sp>
      <p:sp>
        <p:nvSpPr>
          <p:cNvPr id="5" name="Footer Placeholder 4">
            <a:extLst>
              <a:ext uri="{FF2B5EF4-FFF2-40B4-BE49-F238E27FC236}">
                <a16:creationId xmlns:a16="http://schemas.microsoft.com/office/drawing/2014/main" id="{2421BC8F-1FA4-F349-88B7-0F916DCCD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19D17-3301-7B49-90CC-649077F6B63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92292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45DEE-084B-C14B-B537-884B8C079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073EF1-4E3E-1943-90F1-45134E8588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C2531B-23B5-4243-8A3D-F85F654593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7C5A90-45CF-B54C-9BAF-5E2961EBC072}"/>
              </a:ext>
            </a:extLst>
          </p:cNvPr>
          <p:cNvSpPr>
            <a:spLocks noGrp="1"/>
          </p:cNvSpPr>
          <p:nvPr>
            <p:ph type="dt" sz="half" idx="10"/>
          </p:nvPr>
        </p:nvSpPr>
        <p:spPr/>
        <p:txBody>
          <a:bodyPr/>
          <a:lstStyle/>
          <a:p>
            <a:fld id="{96CED816-65CA-6048-B56D-F3CFEEC8D65F}" type="datetimeFigureOut">
              <a:rPr lang="en-US" smtClean="0"/>
              <a:t>6/15/22</a:t>
            </a:fld>
            <a:endParaRPr lang="en-US"/>
          </a:p>
        </p:txBody>
      </p:sp>
      <p:sp>
        <p:nvSpPr>
          <p:cNvPr id="6" name="Footer Placeholder 5">
            <a:extLst>
              <a:ext uri="{FF2B5EF4-FFF2-40B4-BE49-F238E27FC236}">
                <a16:creationId xmlns:a16="http://schemas.microsoft.com/office/drawing/2014/main" id="{117EFFA1-D4A8-EF45-AD79-F50F50175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0B90A-8A31-EA45-AE8B-B71B046A66B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58275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1DC2-57B3-5142-9F68-DB22BEECCB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810E3-2D74-C64B-9C3A-971631D8C2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91623E-306A-9D45-8882-6B7EB86925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86C6D4-3322-CB40-A991-3A97019AC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1EE71F-31C7-614B-9F9B-C789EFAAF0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E9F04F-15F6-484A-9A85-357CEA7E6D7E}"/>
              </a:ext>
            </a:extLst>
          </p:cNvPr>
          <p:cNvSpPr>
            <a:spLocks noGrp="1"/>
          </p:cNvSpPr>
          <p:nvPr>
            <p:ph type="dt" sz="half" idx="10"/>
          </p:nvPr>
        </p:nvSpPr>
        <p:spPr/>
        <p:txBody>
          <a:bodyPr/>
          <a:lstStyle/>
          <a:p>
            <a:fld id="{96CED816-65CA-6048-B56D-F3CFEEC8D65F}" type="datetimeFigureOut">
              <a:rPr lang="en-US" smtClean="0"/>
              <a:t>6/15/22</a:t>
            </a:fld>
            <a:endParaRPr lang="en-US"/>
          </a:p>
        </p:txBody>
      </p:sp>
      <p:sp>
        <p:nvSpPr>
          <p:cNvPr id="8" name="Footer Placeholder 7">
            <a:extLst>
              <a:ext uri="{FF2B5EF4-FFF2-40B4-BE49-F238E27FC236}">
                <a16:creationId xmlns:a16="http://schemas.microsoft.com/office/drawing/2014/main" id="{0BB0828A-0B0E-7F45-9FFD-B17A7E5ACB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5F5858-624D-6440-9CE0-0E1A985559B5}"/>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62271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EE96-5D42-0A43-BDF4-EA0703C23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4ADB95-F0C1-314A-A9A3-2677C0EC4DB0}"/>
              </a:ext>
            </a:extLst>
          </p:cNvPr>
          <p:cNvSpPr>
            <a:spLocks noGrp="1"/>
          </p:cNvSpPr>
          <p:nvPr>
            <p:ph type="dt" sz="half" idx="10"/>
          </p:nvPr>
        </p:nvSpPr>
        <p:spPr/>
        <p:txBody>
          <a:bodyPr/>
          <a:lstStyle/>
          <a:p>
            <a:fld id="{96CED816-65CA-6048-B56D-F3CFEEC8D65F}" type="datetimeFigureOut">
              <a:rPr lang="en-US" smtClean="0"/>
              <a:t>6/15/22</a:t>
            </a:fld>
            <a:endParaRPr lang="en-US"/>
          </a:p>
        </p:txBody>
      </p:sp>
      <p:sp>
        <p:nvSpPr>
          <p:cNvPr id="4" name="Footer Placeholder 3">
            <a:extLst>
              <a:ext uri="{FF2B5EF4-FFF2-40B4-BE49-F238E27FC236}">
                <a16:creationId xmlns:a16="http://schemas.microsoft.com/office/drawing/2014/main" id="{66AA8EDA-A319-3448-A072-269258D664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B8CC0D-9363-6644-8C5B-948A16773CD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325736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2BDF2B-D0F5-2442-ABE1-5ECCB7AA14B6}"/>
              </a:ext>
            </a:extLst>
          </p:cNvPr>
          <p:cNvSpPr>
            <a:spLocks noGrp="1"/>
          </p:cNvSpPr>
          <p:nvPr>
            <p:ph type="dt" sz="half" idx="10"/>
          </p:nvPr>
        </p:nvSpPr>
        <p:spPr/>
        <p:txBody>
          <a:bodyPr/>
          <a:lstStyle/>
          <a:p>
            <a:fld id="{96CED816-65CA-6048-B56D-F3CFEEC8D65F}" type="datetimeFigureOut">
              <a:rPr lang="en-US" smtClean="0"/>
              <a:t>6/15/22</a:t>
            </a:fld>
            <a:endParaRPr lang="en-US"/>
          </a:p>
        </p:txBody>
      </p:sp>
      <p:sp>
        <p:nvSpPr>
          <p:cNvPr id="3" name="Footer Placeholder 2">
            <a:extLst>
              <a:ext uri="{FF2B5EF4-FFF2-40B4-BE49-F238E27FC236}">
                <a16:creationId xmlns:a16="http://schemas.microsoft.com/office/drawing/2014/main" id="{2D2795B5-DC70-A64D-9E67-9526A58CD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5A5C33-8166-5441-99F8-474C57BE6D3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47794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2F3E-6DF9-434F-A608-EC1171522A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D39A5C-F7CB-E242-9BEA-8910E9EE0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B10F6B-65CD-394D-B4B1-070A43292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F2962E-76BB-1048-9BFF-FBC7181F498E}"/>
              </a:ext>
            </a:extLst>
          </p:cNvPr>
          <p:cNvSpPr>
            <a:spLocks noGrp="1"/>
          </p:cNvSpPr>
          <p:nvPr>
            <p:ph type="dt" sz="half" idx="10"/>
          </p:nvPr>
        </p:nvSpPr>
        <p:spPr/>
        <p:txBody>
          <a:bodyPr/>
          <a:lstStyle/>
          <a:p>
            <a:fld id="{96CED816-65CA-6048-B56D-F3CFEEC8D65F}" type="datetimeFigureOut">
              <a:rPr lang="en-US" smtClean="0"/>
              <a:t>6/15/22</a:t>
            </a:fld>
            <a:endParaRPr lang="en-US"/>
          </a:p>
        </p:txBody>
      </p:sp>
      <p:sp>
        <p:nvSpPr>
          <p:cNvPr id="6" name="Footer Placeholder 5">
            <a:extLst>
              <a:ext uri="{FF2B5EF4-FFF2-40B4-BE49-F238E27FC236}">
                <a16:creationId xmlns:a16="http://schemas.microsoft.com/office/drawing/2014/main" id="{90F3AD16-AF4E-B94F-A38F-DE2FD56937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35C20-CE83-5440-B53B-E85DCA171B47}"/>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56149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B392-0EB3-4645-8887-625718298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875568-1DD8-E94A-B0DE-E91D6E7D0D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AD6203-372B-1C4D-ADBB-9DAAC9473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B8A996-B8AE-DE48-80A2-21DCD6F90B2C}"/>
              </a:ext>
            </a:extLst>
          </p:cNvPr>
          <p:cNvSpPr>
            <a:spLocks noGrp="1"/>
          </p:cNvSpPr>
          <p:nvPr>
            <p:ph type="dt" sz="half" idx="10"/>
          </p:nvPr>
        </p:nvSpPr>
        <p:spPr/>
        <p:txBody>
          <a:bodyPr/>
          <a:lstStyle/>
          <a:p>
            <a:fld id="{96CED816-65CA-6048-B56D-F3CFEEC8D65F}" type="datetimeFigureOut">
              <a:rPr lang="en-US" smtClean="0"/>
              <a:t>6/15/22</a:t>
            </a:fld>
            <a:endParaRPr lang="en-US"/>
          </a:p>
        </p:txBody>
      </p:sp>
      <p:sp>
        <p:nvSpPr>
          <p:cNvPr id="6" name="Footer Placeholder 5">
            <a:extLst>
              <a:ext uri="{FF2B5EF4-FFF2-40B4-BE49-F238E27FC236}">
                <a16:creationId xmlns:a16="http://schemas.microsoft.com/office/drawing/2014/main" id="{C047263C-EBE0-7143-A3C9-5F804792C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08A57-F384-B149-BD43-057E0FF8ABE0}"/>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04118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715E7-7D46-2F43-A103-B16E52C1EE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D4C817-E3CE-AC4E-838D-A5E68676D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FF25B-9087-9B48-9A19-C8364ACEFE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ED816-65CA-6048-B56D-F3CFEEC8D65F}" type="datetimeFigureOut">
              <a:rPr lang="en-US" smtClean="0"/>
              <a:t>6/15/22</a:t>
            </a:fld>
            <a:endParaRPr lang="en-US"/>
          </a:p>
        </p:txBody>
      </p:sp>
      <p:sp>
        <p:nvSpPr>
          <p:cNvPr id="5" name="Footer Placeholder 4">
            <a:extLst>
              <a:ext uri="{FF2B5EF4-FFF2-40B4-BE49-F238E27FC236}">
                <a16:creationId xmlns:a16="http://schemas.microsoft.com/office/drawing/2014/main" id="{380E52CA-50A3-E749-AF87-CBD0A63230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4658A2-E2AE-5848-8346-47025AF3CE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0A124-3B0E-0044-AC65-B82AD7398618}" type="slidenum">
              <a:rPr lang="en-US" smtClean="0"/>
              <a:t>‹#›</a:t>
            </a:fld>
            <a:endParaRPr lang="en-US"/>
          </a:p>
        </p:txBody>
      </p:sp>
    </p:spTree>
    <p:extLst>
      <p:ext uri="{BB962C8B-B14F-4D97-AF65-F5344CB8AC3E}">
        <p14:creationId xmlns:p14="http://schemas.microsoft.com/office/powerpoint/2010/main" val="2549347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1524000" y="2235200"/>
            <a:ext cx="9144000" cy="2387600"/>
          </a:xfrm>
        </p:spPr>
        <p:txBody>
          <a:bodyPr/>
          <a:lstStyle/>
          <a:p>
            <a:r>
              <a:rPr lang="en-US" dirty="0"/>
              <a:t>Control Board to Temp Sensors Cable</a:t>
            </a:r>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037687-1DDE-784C-826F-507D208CF619}"/>
              </a:ext>
            </a:extLst>
          </p:cNvPr>
          <p:cNvPicPr>
            <a:picLocks noChangeAspect="1"/>
          </p:cNvPicPr>
          <p:nvPr/>
        </p:nvPicPr>
        <p:blipFill>
          <a:blip r:embed="rId2"/>
          <a:stretch>
            <a:fillRect/>
          </a:stretch>
        </p:blipFill>
        <p:spPr>
          <a:xfrm rot="16200000">
            <a:off x="3218807" y="-60417"/>
            <a:ext cx="5754386" cy="7672515"/>
          </a:xfrm>
          <a:prstGeom prst="rect">
            <a:avLst/>
          </a:prstGeom>
        </p:spPr>
      </p:pic>
      <p:sp>
        <p:nvSpPr>
          <p:cNvPr id="6" name="TextBox 5">
            <a:extLst>
              <a:ext uri="{FF2B5EF4-FFF2-40B4-BE49-F238E27FC236}">
                <a16:creationId xmlns:a16="http://schemas.microsoft.com/office/drawing/2014/main" id="{4FD8B2B2-420A-BB46-B59B-68C9F5107CED}"/>
              </a:ext>
            </a:extLst>
          </p:cNvPr>
          <p:cNvSpPr txBox="1"/>
          <p:nvPr/>
        </p:nvSpPr>
        <p:spPr>
          <a:xfrm>
            <a:off x="2932386" y="384567"/>
            <a:ext cx="6327228" cy="276999"/>
          </a:xfrm>
          <a:prstGeom prst="rect">
            <a:avLst/>
          </a:prstGeom>
          <a:noFill/>
        </p:spPr>
        <p:txBody>
          <a:bodyPr wrap="square" rtlCol="0">
            <a:spAutoFit/>
          </a:bodyPr>
          <a:lstStyle/>
          <a:p>
            <a:pPr algn="ctr"/>
            <a:r>
              <a:rPr lang="en-US" sz="1200" dirty="0"/>
              <a:t>Measure out and cut six lengths of 4.8mm adhesive shrink tube each .5in long.</a:t>
            </a:r>
          </a:p>
        </p:txBody>
      </p:sp>
    </p:spTree>
    <p:extLst>
      <p:ext uri="{BB962C8B-B14F-4D97-AF65-F5344CB8AC3E}">
        <p14:creationId xmlns:p14="http://schemas.microsoft.com/office/powerpoint/2010/main" val="2313347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broom&#10;&#10;Description automatically generated">
            <a:extLst>
              <a:ext uri="{FF2B5EF4-FFF2-40B4-BE49-F238E27FC236}">
                <a16:creationId xmlns:a16="http://schemas.microsoft.com/office/drawing/2014/main" id="{B9393399-67ED-BD4F-920C-7D9102C8A6A6}"/>
              </a:ext>
            </a:extLst>
          </p:cNvPr>
          <p:cNvPicPr>
            <a:picLocks noChangeAspect="1"/>
          </p:cNvPicPr>
          <p:nvPr/>
        </p:nvPicPr>
        <p:blipFill>
          <a:blip r:embed="rId2"/>
          <a:stretch>
            <a:fillRect/>
          </a:stretch>
        </p:blipFill>
        <p:spPr>
          <a:xfrm rot="16200000">
            <a:off x="3278658" y="50917"/>
            <a:ext cx="5634684" cy="7512911"/>
          </a:xfrm>
          <a:prstGeom prst="rect">
            <a:avLst/>
          </a:prstGeom>
        </p:spPr>
      </p:pic>
      <p:sp>
        <p:nvSpPr>
          <p:cNvPr id="4" name="TextBox 3">
            <a:extLst>
              <a:ext uri="{FF2B5EF4-FFF2-40B4-BE49-F238E27FC236}">
                <a16:creationId xmlns:a16="http://schemas.microsoft.com/office/drawing/2014/main" id="{C5D92D22-3364-BA4D-A48B-E8EC78A0D35A}"/>
              </a:ext>
            </a:extLst>
          </p:cNvPr>
          <p:cNvSpPr txBox="1"/>
          <p:nvPr/>
        </p:nvSpPr>
        <p:spPr>
          <a:xfrm>
            <a:off x="2932386" y="363546"/>
            <a:ext cx="6327228" cy="461665"/>
          </a:xfrm>
          <a:prstGeom prst="rect">
            <a:avLst/>
          </a:prstGeom>
          <a:noFill/>
        </p:spPr>
        <p:txBody>
          <a:bodyPr wrap="square" rtlCol="0">
            <a:spAutoFit/>
          </a:bodyPr>
          <a:lstStyle/>
          <a:p>
            <a:pPr algn="ctr"/>
            <a:r>
              <a:rPr lang="en-US" sz="1200" dirty="0"/>
              <a:t>From the un-taped end of the twisted wires, thread a piece of the 4.8mm shrink tube on. Slide the piece of shrink tube all the way up to the tape at the other end.</a:t>
            </a:r>
          </a:p>
        </p:txBody>
      </p:sp>
    </p:spTree>
    <p:extLst>
      <p:ext uri="{BB962C8B-B14F-4D97-AF65-F5344CB8AC3E}">
        <p14:creationId xmlns:p14="http://schemas.microsoft.com/office/powerpoint/2010/main" val="663310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 device&#10;&#10;Description automatically generated">
            <a:extLst>
              <a:ext uri="{FF2B5EF4-FFF2-40B4-BE49-F238E27FC236}">
                <a16:creationId xmlns:a16="http://schemas.microsoft.com/office/drawing/2014/main" id="{425D93F7-4675-4A42-987E-2D7DB5DDE48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75847" y="665263"/>
            <a:ext cx="4393216" cy="5857621"/>
          </a:xfrm>
          <a:prstGeom prst="rect">
            <a:avLst/>
          </a:prstGeom>
        </p:spPr>
      </p:pic>
      <p:pic>
        <p:nvPicPr>
          <p:cNvPr id="7" name="Picture 6">
            <a:extLst>
              <a:ext uri="{FF2B5EF4-FFF2-40B4-BE49-F238E27FC236}">
                <a16:creationId xmlns:a16="http://schemas.microsoft.com/office/drawing/2014/main" id="{02CE35B3-0E47-4F4E-B9B8-77795A465D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2937" y="665264"/>
            <a:ext cx="4393214" cy="5857618"/>
          </a:xfrm>
          <a:prstGeom prst="rect">
            <a:avLst/>
          </a:prstGeom>
        </p:spPr>
      </p:pic>
      <p:sp>
        <p:nvSpPr>
          <p:cNvPr id="6" name="TextBox 5">
            <a:extLst>
              <a:ext uri="{FF2B5EF4-FFF2-40B4-BE49-F238E27FC236}">
                <a16:creationId xmlns:a16="http://schemas.microsoft.com/office/drawing/2014/main" id="{F8F2EABF-56ED-2F4C-9E3D-227567C54C13}"/>
              </a:ext>
            </a:extLst>
          </p:cNvPr>
          <p:cNvSpPr txBox="1"/>
          <p:nvPr/>
        </p:nvSpPr>
        <p:spPr>
          <a:xfrm>
            <a:off x="3489435" y="573410"/>
            <a:ext cx="5213130" cy="276999"/>
          </a:xfrm>
          <a:prstGeom prst="rect">
            <a:avLst/>
          </a:prstGeom>
          <a:noFill/>
        </p:spPr>
        <p:txBody>
          <a:bodyPr wrap="square" rtlCol="0">
            <a:spAutoFit/>
          </a:bodyPr>
          <a:lstStyle/>
          <a:p>
            <a:pPr algn="ctr"/>
            <a:r>
              <a:rPr lang="en-US" sz="1200" dirty="0"/>
              <a:t>Measure out 5.5 inches of the 1/8</a:t>
            </a:r>
            <a:r>
              <a:rPr lang="en-US" sz="1200" baseline="30000" dirty="0"/>
              <a:t>th</a:t>
            </a:r>
            <a:r>
              <a:rPr lang="en-US" sz="1200" dirty="0"/>
              <a:t> metal braid. Expand it using the metal rod.</a:t>
            </a:r>
          </a:p>
        </p:txBody>
      </p:sp>
    </p:spTree>
    <p:extLst>
      <p:ext uri="{BB962C8B-B14F-4D97-AF65-F5344CB8AC3E}">
        <p14:creationId xmlns:p14="http://schemas.microsoft.com/office/powerpoint/2010/main" val="1580881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ool, shovel, yellow, ax&#10;&#10;Description automatically generated">
            <a:extLst>
              <a:ext uri="{FF2B5EF4-FFF2-40B4-BE49-F238E27FC236}">
                <a16:creationId xmlns:a16="http://schemas.microsoft.com/office/drawing/2014/main" id="{35A561C0-30DE-9449-A62F-4E947A491DA1}"/>
              </a:ext>
            </a:extLst>
          </p:cNvPr>
          <p:cNvPicPr>
            <a:picLocks noChangeAspect="1"/>
          </p:cNvPicPr>
          <p:nvPr/>
        </p:nvPicPr>
        <p:blipFill>
          <a:blip r:embed="rId2"/>
          <a:stretch>
            <a:fillRect/>
          </a:stretch>
        </p:blipFill>
        <p:spPr>
          <a:xfrm rot="16200000">
            <a:off x="3403964" y="187113"/>
            <a:ext cx="5384071" cy="7178762"/>
          </a:xfrm>
          <a:prstGeom prst="rect">
            <a:avLst/>
          </a:prstGeom>
        </p:spPr>
      </p:pic>
      <p:sp>
        <p:nvSpPr>
          <p:cNvPr id="3" name="TextBox 2">
            <a:extLst>
              <a:ext uri="{FF2B5EF4-FFF2-40B4-BE49-F238E27FC236}">
                <a16:creationId xmlns:a16="http://schemas.microsoft.com/office/drawing/2014/main" id="{A82840F2-D380-464A-817B-D5535A514D7F}"/>
              </a:ext>
            </a:extLst>
          </p:cNvPr>
          <p:cNvSpPr txBox="1"/>
          <p:nvPr/>
        </p:nvSpPr>
        <p:spPr>
          <a:xfrm>
            <a:off x="1077309" y="389470"/>
            <a:ext cx="10037379" cy="461665"/>
          </a:xfrm>
          <a:prstGeom prst="rect">
            <a:avLst/>
          </a:prstGeom>
          <a:noFill/>
        </p:spPr>
        <p:txBody>
          <a:bodyPr wrap="square" rtlCol="0">
            <a:spAutoFit/>
          </a:bodyPr>
          <a:lstStyle/>
          <a:p>
            <a:pPr algn="ctr"/>
            <a:r>
              <a:rPr lang="en-US" sz="1200" dirty="0"/>
              <a:t>Thread the metal braid onto the un-taped end of twisted wires. Put the metal braid into the piece of shrink tube. The metal braid should end midway through the piece of shrink tube. </a:t>
            </a:r>
          </a:p>
        </p:txBody>
      </p:sp>
    </p:spTree>
    <p:extLst>
      <p:ext uri="{BB962C8B-B14F-4D97-AF65-F5344CB8AC3E}">
        <p14:creationId xmlns:p14="http://schemas.microsoft.com/office/powerpoint/2010/main" val="2802294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pencil&#10;&#10;Description automatically generated with low confidence">
            <a:extLst>
              <a:ext uri="{FF2B5EF4-FFF2-40B4-BE49-F238E27FC236}">
                <a16:creationId xmlns:a16="http://schemas.microsoft.com/office/drawing/2014/main" id="{044E8A77-E72B-784D-BB25-935CA3C74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42454" y="1009906"/>
            <a:ext cx="4320231" cy="5760308"/>
          </a:xfrm>
          <a:prstGeom prst="rect">
            <a:avLst/>
          </a:prstGeom>
        </p:spPr>
      </p:pic>
      <p:pic>
        <p:nvPicPr>
          <p:cNvPr id="7" name="Picture 6" descr="A picture containing broom&#10;&#10;Description automatically generated">
            <a:extLst>
              <a:ext uri="{FF2B5EF4-FFF2-40B4-BE49-F238E27FC236}">
                <a16:creationId xmlns:a16="http://schemas.microsoft.com/office/drawing/2014/main" id="{95596E0F-C6E9-5445-B3C9-314F3716B2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9319" y="1009905"/>
            <a:ext cx="4320233" cy="5760312"/>
          </a:xfrm>
          <a:prstGeom prst="rect">
            <a:avLst/>
          </a:prstGeom>
        </p:spPr>
      </p:pic>
      <p:sp>
        <p:nvSpPr>
          <p:cNvPr id="4" name="TextBox 3">
            <a:extLst>
              <a:ext uri="{FF2B5EF4-FFF2-40B4-BE49-F238E27FC236}">
                <a16:creationId xmlns:a16="http://schemas.microsoft.com/office/drawing/2014/main" id="{87A269F0-2BBA-2647-89E6-E4C13DDFCC97}"/>
              </a:ext>
            </a:extLst>
          </p:cNvPr>
          <p:cNvSpPr txBox="1"/>
          <p:nvPr/>
        </p:nvSpPr>
        <p:spPr>
          <a:xfrm>
            <a:off x="2459420" y="576989"/>
            <a:ext cx="7273159" cy="461665"/>
          </a:xfrm>
          <a:prstGeom prst="rect">
            <a:avLst/>
          </a:prstGeom>
          <a:noFill/>
        </p:spPr>
        <p:txBody>
          <a:bodyPr wrap="square" rtlCol="0">
            <a:spAutoFit/>
          </a:bodyPr>
          <a:lstStyle/>
          <a:p>
            <a:pPr algn="ctr"/>
            <a:r>
              <a:rPr lang="en-US" sz="1200" dirty="0"/>
              <a:t>Apply the heat gun to shrink tube. Put another piece of the 4.8mm shrink tube onto the other end of the metal braid. Again, the metal braid should end midway through the piece of shrink tube. Apply the heat gun.</a:t>
            </a:r>
          </a:p>
        </p:txBody>
      </p:sp>
    </p:spTree>
    <p:extLst>
      <p:ext uri="{BB962C8B-B14F-4D97-AF65-F5344CB8AC3E}">
        <p14:creationId xmlns:p14="http://schemas.microsoft.com/office/powerpoint/2010/main" val="1256766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 device&#10;&#10;Description automatically generated">
            <a:extLst>
              <a:ext uri="{FF2B5EF4-FFF2-40B4-BE49-F238E27FC236}">
                <a16:creationId xmlns:a16="http://schemas.microsoft.com/office/drawing/2014/main" id="{A87A74F4-7545-CD42-99E0-2AB1862DFF91}"/>
              </a:ext>
            </a:extLst>
          </p:cNvPr>
          <p:cNvPicPr>
            <a:picLocks noChangeAspect="1"/>
          </p:cNvPicPr>
          <p:nvPr/>
        </p:nvPicPr>
        <p:blipFill>
          <a:blip r:embed="rId2"/>
          <a:stretch>
            <a:fillRect/>
          </a:stretch>
        </p:blipFill>
        <p:spPr>
          <a:xfrm rot="16200000">
            <a:off x="3175944" y="-120735"/>
            <a:ext cx="5840112" cy="7786816"/>
          </a:xfrm>
          <a:prstGeom prst="rect">
            <a:avLst/>
          </a:prstGeom>
        </p:spPr>
      </p:pic>
      <p:sp>
        <p:nvSpPr>
          <p:cNvPr id="4" name="TextBox 3">
            <a:extLst>
              <a:ext uri="{FF2B5EF4-FFF2-40B4-BE49-F238E27FC236}">
                <a16:creationId xmlns:a16="http://schemas.microsoft.com/office/drawing/2014/main" id="{C62DD81E-B086-4E47-8B31-FB54E7E4C1D5}"/>
              </a:ext>
            </a:extLst>
          </p:cNvPr>
          <p:cNvSpPr txBox="1"/>
          <p:nvPr/>
        </p:nvSpPr>
        <p:spPr>
          <a:xfrm>
            <a:off x="4180488" y="326583"/>
            <a:ext cx="3831021" cy="276999"/>
          </a:xfrm>
          <a:prstGeom prst="rect">
            <a:avLst/>
          </a:prstGeom>
          <a:noFill/>
        </p:spPr>
        <p:txBody>
          <a:bodyPr wrap="square" rtlCol="0">
            <a:spAutoFit/>
          </a:bodyPr>
          <a:lstStyle/>
          <a:p>
            <a:pPr algn="ctr"/>
            <a:r>
              <a:rPr lang="en-US" sz="1200" dirty="0"/>
              <a:t>Measure out and cut 5.5 inches of 1/4</a:t>
            </a:r>
            <a:r>
              <a:rPr lang="en-US" sz="1200" baseline="30000" dirty="0"/>
              <a:t>th</a:t>
            </a:r>
            <a:r>
              <a:rPr lang="en-US" sz="1200" dirty="0"/>
              <a:t> plastic braid.</a:t>
            </a:r>
          </a:p>
        </p:txBody>
      </p:sp>
    </p:spTree>
    <p:extLst>
      <p:ext uri="{BB962C8B-B14F-4D97-AF65-F5344CB8AC3E}">
        <p14:creationId xmlns:p14="http://schemas.microsoft.com/office/powerpoint/2010/main" val="282783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flag on a pole&#10;&#10;Description automatically generated with low confidence">
            <a:extLst>
              <a:ext uri="{FF2B5EF4-FFF2-40B4-BE49-F238E27FC236}">
                <a16:creationId xmlns:a16="http://schemas.microsoft.com/office/drawing/2014/main" id="{6D34ABE3-5338-0947-A25C-348534FDD01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48219" y="948828"/>
            <a:ext cx="4313361" cy="5751148"/>
          </a:xfrm>
          <a:prstGeom prst="rect">
            <a:avLst/>
          </a:prstGeom>
        </p:spPr>
      </p:pic>
      <p:pic>
        <p:nvPicPr>
          <p:cNvPr id="5" name="Picture 4" descr="A flag on a pole&#10;&#10;Description automatically generated with medium confidence">
            <a:extLst>
              <a:ext uri="{FF2B5EF4-FFF2-40B4-BE49-F238E27FC236}">
                <a16:creationId xmlns:a16="http://schemas.microsoft.com/office/drawing/2014/main" id="{43A73183-86F3-504F-8BEF-26FABFF244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0421" y="948828"/>
            <a:ext cx="4313361" cy="5751148"/>
          </a:xfrm>
          <a:prstGeom prst="rect">
            <a:avLst/>
          </a:prstGeom>
        </p:spPr>
      </p:pic>
      <p:sp>
        <p:nvSpPr>
          <p:cNvPr id="4" name="TextBox 3">
            <a:extLst>
              <a:ext uri="{FF2B5EF4-FFF2-40B4-BE49-F238E27FC236}">
                <a16:creationId xmlns:a16="http://schemas.microsoft.com/office/drawing/2014/main" id="{D975E908-22ED-2246-A03B-928FAEF3E690}"/>
              </a:ext>
            </a:extLst>
          </p:cNvPr>
          <p:cNvSpPr txBox="1"/>
          <p:nvPr/>
        </p:nvSpPr>
        <p:spPr>
          <a:xfrm>
            <a:off x="2793124" y="295051"/>
            <a:ext cx="6605752" cy="461665"/>
          </a:xfrm>
          <a:prstGeom prst="rect">
            <a:avLst/>
          </a:prstGeom>
          <a:noFill/>
        </p:spPr>
        <p:txBody>
          <a:bodyPr wrap="square" rtlCol="0">
            <a:spAutoFit/>
          </a:bodyPr>
          <a:lstStyle/>
          <a:p>
            <a:pPr algn="ctr"/>
            <a:r>
              <a:rPr lang="en-US" sz="1200" dirty="0"/>
              <a:t>Put the plastic braid onto the twisted wire from the un-taped end. Place it over top the metal braid so that each end of the plastic braid ends midway through the metal shrink tube joints. </a:t>
            </a:r>
          </a:p>
        </p:txBody>
      </p:sp>
    </p:spTree>
    <p:extLst>
      <p:ext uri="{BB962C8B-B14F-4D97-AF65-F5344CB8AC3E}">
        <p14:creationId xmlns:p14="http://schemas.microsoft.com/office/powerpoint/2010/main" val="2165744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measuring stick&#10;&#10;Description automatically generated">
            <a:extLst>
              <a:ext uri="{FF2B5EF4-FFF2-40B4-BE49-F238E27FC236}">
                <a16:creationId xmlns:a16="http://schemas.microsoft.com/office/drawing/2014/main" id="{1A2F524A-8B31-564E-89E5-576564D992E2}"/>
              </a:ext>
            </a:extLst>
          </p:cNvPr>
          <p:cNvPicPr>
            <a:picLocks noChangeAspect="1"/>
          </p:cNvPicPr>
          <p:nvPr/>
        </p:nvPicPr>
        <p:blipFill>
          <a:blip r:embed="rId2"/>
          <a:stretch>
            <a:fillRect/>
          </a:stretch>
        </p:blipFill>
        <p:spPr>
          <a:xfrm rot="16200000">
            <a:off x="3200656" y="-95127"/>
            <a:ext cx="5790685" cy="7720913"/>
          </a:xfrm>
          <a:prstGeom prst="rect">
            <a:avLst/>
          </a:prstGeom>
        </p:spPr>
      </p:pic>
      <p:sp>
        <p:nvSpPr>
          <p:cNvPr id="5" name="TextBox 4">
            <a:extLst>
              <a:ext uri="{FF2B5EF4-FFF2-40B4-BE49-F238E27FC236}">
                <a16:creationId xmlns:a16="http://schemas.microsoft.com/office/drawing/2014/main" id="{395CE42D-96C2-484E-A44F-6CC78516072E}"/>
              </a:ext>
            </a:extLst>
          </p:cNvPr>
          <p:cNvSpPr txBox="1"/>
          <p:nvPr/>
        </p:nvSpPr>
        <p:spPr>
          <a:xfrm>
            <a:off x="2932384" y="323452"/>
            <a:ext cx="6327228" cy="276999"/>
          </a:xfrm>
          <a:prstGeom prst="rect">
            <a:avLst/>
          </a:prstGeom>
          <a:noFill/>
        </p:spPr>
        <p:txBody>
          <a:bodyPr wrap="square" rtlCol="0">
            <a:spAutoFit/>
          </a:bodyPr>
          <a:lstStyle/>
          <a:p>
            <a:pPr algn="ctr"/>
            <a:r>
              <a:rPr lang="en-US" sz="1200" dirty="0"/>
              <a:t>Measure out and cut nine lengths of 6.4mm adhesive shrink tube each .5in long.</a:t>
            </a:r>
          </a:p>
        </p:txBody>
      </p:sp>
    </p:spTree>
    <p:extLst>
      <p:ext uri="{BB962C8B-B14F-4D97-AF65-F5344CB8AC3E}">
        <p14:creationId xmlns:p14="http://schemas.microsoft.com/office/powerpoint/2010/main" val="3903680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yellow, broom&#10;&#10;Description automatically generated">
            <a:extLst>
              <a:ext uri="{FF2B5EF4-FFF2-40B4-BE49-F238E27FC236}">
                <a16:creationId xmlns:a16="http://schemas.microsoft.com/office/drawing/2014/main" id="{C5A85B3D-9A34-3E49-9BCC-73F57AAA1F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10421" y="810140"/>
            <a:ext cx="4184307" cy="5579076"/>
          </a:xfrm>
          <a:prstGeom prst="rect">
            <a:avLst/>
          </a:prstGeom>
        </p:spPr>
      </p:pic>
      <p:pic>
        <p:nvPicPr>
          <p:cNvPr id="7" name="Picture 6">
            <a:extLst>
              <a:ext uri="{FF2B5EF4-FFF2-40B4-BE49-F238E27FC236}">
                <a16:creationId xmlns:a16="http://schemas.microsoft.com/office/drawing/2014/main" id="{5C1D3323-3D76-5C46-85EE-E1254ED5C7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97271" y="810140"/>
            <a:ext cx="4184308" cy="5579077"/>
          </a:xfrm>
          <a:prstGeom prst="rect">
            <a:avLst/>
          </a:prstGeom>
        </p:spPr>
      </p:pic>
      <p:sp>
        <p:nvSpPr>
          <p:cNvPr id="4" name="TextBox 3">
            <a:extLst>
              <a:ext uri="{FF2B5EF4-FFF2-40B4-BE49-F238E27FC236}">
                <a16:creationId xmlns:a16="http://schemas.microsoft.com/office/drawing/2014/main" id="{C5D65B13-3D93-E94E-99FD-E2E89DFD0359}"/>
              </a:ext>
            </a:extLst>
          </p:cNvPr>
          <p:cNvSpPr txBox="1"/>
          <p:nvPr/>
        </p:nvSpPr>
        <p:spPr>
          <a:xfrm>
            <a:off x="2827282" y="594774"/>
            <a:ext cx="6537435" cy="461665"/>
          </a:xfrm>
          <a:prstGeom prst="rect">
            <a:avLst/>
          </a:prstGeom>
          <a:noFill/>
        </p:spPr>
        <p:txBody>
          <a:bodyPr wrap="square" rtlCol="0">
            <a:spAutoFit/>
          </a:bodyPr>
          <a:lstStyle/>
          <a:p>
            <a:pPr algn="ctr"/>
            <a:r>
              <a:rPr lang="en-US" sz="1200" dirty="0"/>
              <a:t>Put two pieces of the 6.4mm shrink tube onto the twisted wires. Place the shrink tube on the plastic braid ends so that the plastic braid ends midway through the pieces of shrink tube. Apply the heat gun.</a:t>
            </a:r>
          </a:p>
        </p:txBody>
      </p:sp>
    </p:spTree>
    <p:extLst>
      <p:ext uri="{BB962C8B-B14F-4D97-AF65-F5344CB8AC3E}">
        <p14:creationId xmlns:p14="http://schemas.microsoft.com/office/powerpoint/2010/main" val="3738647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5EDC839C-73EC-FC40-A68F-E85624196D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023742" y="773823"/>
            <a:ext cx="5052849" cy="6737131"/>
          </a:xfrm>
          <a:prstGeom prst="rect">
            <a:avLst/>
          </a:prstGeom>
        </p:spPr>
      </p:pic>
      <p:sp>
        <p:nvSpPr>
          <p:cNvPr id="3" name="TextBox 2">
            <a:extLst>
              <a:ext uri="{FF2B5EF4-FFF2-40B4-BE49-F238E27FC236}">
                <a16:creationId xmlns:a16="http://schemas.microsoft.com/office/drawing/2014/main" id="{699E5303-6732-5844-9EDB-7343B6D7950F}"/>
              </a:ext>
            </a:extLst>
          </p:cNvPr>
          <p:cNvSpPr txBox="1"/>
          <p:nvPr/>
        </p:nvSpPr>
        <p:spPr>
          <a:xfrm>
            <a:off x="5565228" y="548288"/>
            <a:ext cx="5969875" cy="830997"/>
          </a:xfrm>
          <a:prstGeom prst="rect">
            <a:avLst/>
          </a:prstGeom>
          <a:noFill/>
        </p:spPr>
        <p:txBody>
          <a:bodyPr wrap="square" rtlCol="0">
            <a:spAutoFit/>
          </a:bodyPr>
          <a:lstStyle/>
          <a:p>
            <a:pPr algn="ctr"/>
            <a:r>
              <a:rPr lang="en-US" sz="1200" dirty="0"/>
              <a:t>Continue the loose twist of the twisted pairs about two feet further down the harness. From the un-taped end of the harness, thread another piece of the 4.8mm shrink tube on. Slide the piece of shrink tube toward the other end of the harness until its 3.25 inches away from the end of the plastic braid shrink tube that was just applied.</a:t>
            </a:r>
          </a:p>
        </p:txBody>
      </p:sp>
      <p:pic>
        <p:nvPicPr>
          <p:cNvPr id="6" name="Picture 5" descr="A picture containing outdoor, yellow&#10;&#10;Description automatically generated">
            <a:extLst>
              <a:ext uri="{FF2B5EF4-FFF2-40B4-BE49-F238E27FC236}">
                <a16:creationId xmlns:a16="http://schemas.microsoft.com/office/drawing/2014/main" id="{0DF1C6C0-E253-EA4B-A26C-F47F31C59C08}"/>
              </a:ext>
            </a:extLst>
          </p:cNvPr>
          <p:cNvPicPr>
            <a:picLocks noChangeAspect="1"/>
          </p:cNvPicPr>
          <p:nvPr/>
        </p:nvPicPr>
        <p:blipFill>
          <a:blip r:embed="rId3"/>
          <a:stretch>
            <a:fillRect/>
          </a:stretch>
        </p:blipFill>
        <p:spPr>
          <a:xfrm>
            <a:off x="273269" y="432674"/>
            <a:ext cx="4677105" cy="6236140"/>
          </a:xfrm>
          <a:prstGeom prst="rect">
            <a:avLst/>
          </a:prstGeom>
        </p:spPr>
      </p:pic>
    </p:spTree>
    <p:extLst>
      <p:ext uri="{BB962C8B-B14F-4D97-AF65-F5344CB8AC3E}">
        <p14:creationId xmlns:p14="http://schemas.microsoft.com/office/powerpoint/2010/main" val="1898599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859719" y="5980386"/>
            <a:ext cx="2728750" cy="877614"/>
          </a:xfrm>
        </p:spPr>
        <p:txBody>
          <a:bodyPr>
            <a:normAutofit/>
          </a:bodyPr>
          <a:lstStyle/>
          <a:p>
            <a:pPr algn="ctr"/>
            <a:r>
              <a:rPr lang="en-US" sz="3200" dirty="0"/>
              <a:t>Materials</a:t>
            </a:r>
          </a:p>
        </p:txBody>
      </p:sp>
      <p:pic>
        <p:nvPicPr>
          <p:cNvPr id="5" name="Picture 4" descr="A picture containing text, indoor, painted&#10;&#10;Description automatically generated">
            <a:extLst>
              <a:ext uri="{FF2B5EF4-FFF2-40B4-BE49-F238E27FC236}">
                <a16:creationId xmlns:a16="http://schemas.microsoft.com/office/drawing/2014/main" id="{AEC41A6B-2873-7E40-B5CC-385917C6DF45}"/>
              </a:ext>
            </a:extLst>
          </p:cNvPr>
          <p:cNvPicPr>
            <a:picLocks noChangeAspect="1"/>
          </p:cNvPicPr>
          <p:nvPr/>
        </p:nvPicPr>
        <p:blipFill>
          <a:blip r:embed="rId2"/>
          <a:stretch>
            <a:fillRect/>
          </a:stretch>
        </p:blipFill>
        <p:spPr>
          <a:xfrm rot="16200000">
            <a:off x="3357726" y="-707806"/>
            <a:ext cx="5732736" cy="7643648"/>
          </a:xfrm>
          <a:prstGeom prst="rect">
            <a:avLst/>
          </a:prstGeom>
        </p:spPr>
      </p:pic>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F7CD0-734B-8C4F-B083-A8208E87AF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19773" y="914400"/>
            <a:ext cx="4258448" cy="5677930"/>
          </a:xfrm>
          <a:prstGeom prst="rect">
            <a:avLst/>
          </a:prstGeom>
        </p:spPr>
      </p:pic>
      <p:pic>
        <p:nvPicPr>
          <p:cNvPr id="5" name="Picture 4" descr="A picture containing yellow&#10;&#10;Description automatically generated">
            <a:extLst>
              <a:ext uri="{FF2B5EF4-FFF2-40B4-BE49-F238E27FC236}">
                <a16:creationId xmlns:a16="http://schemas.microsoft.com/office/drawing/2014/main" id="{3D90FE48-739A-A645-A887-4DBFE44F2B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3779" y="914400"/>
            <a:ext cx="4258447" cy="5677929"/>
          </a:xfrm>
          <a:prstGeom prst="rect">
            <a:avLst/>
          </a:prstGeom>
        </p:spPr>
      </p:pic>
      <p:sp>
        <p:nvSpPr>
          <p:cNvPr id="6" name="TextBox 5">
            <a:extLst>
              <a:ext uri="{FF2B5EF4-FFF2-40B4-BE49-F238E27FC236}">
                <a16:creationId xmlns:a16="http://schemas.microsoft.com/office/drawing/2014/main" id="{246CA53C-501E-B84F-9678-049B5F6D7D38}"/>
              </a:ext>
            </a:extLst>
          </p:cNvPr>
          <p:cNvSpPr txBox="1"/>
          <p:nvPr/>
        </p:nvSpPr>
        <p:spPr>
          <a:xfrm>
            <a:off x="3489435" y="292403"/>
            <a:ext cx="5213130" cy="276999"/>
          </a:xfrm>
          <a:prstGeom prst="rect">
            <a:avLst/>
          </a:prstGeom>
          <a:noFill/>
        </p:spPr>
        <p:txBody>
          <a:bodyPr wrap="square" rtlCol="0">
            <a:spAutoFit/>
          </a:bodyPr>
          <a:lstStyle/>
          <a:p>
            <a:pPr algn="ctr"/>
            <a:r>
              <a:rPr lang="en-US" sz="1200" dirty="0"/>
              <a:t>Measure out 24.5 inches of the 1/8</a:t>
            </a:r>
            <a:r>
              <a:rPr lang="en-US" sz="1200" baseline="30000" dirty="0"/>
              <a:t>th</a:t>
            </a:r>
            <a:r>
              <a:rPr lang="en-US" sz="1200" dirty="0"/>
              <a:t> metal braid. Expand it using the metal rod.</a:t>
            </a:r>
          </a:p>
        </p:txBody>
      </p:sp>
      <p:sp>
        <p:nvSpPr>
          <p:cNvPr id="2" name="Rectangle 1">
            <a:extLst>
              <a:ext uri="{FF2B5EF4-FFF2-40B4-BE49-F238E27FC236}">
                <a16:creationId xmlns:a16="http://schemas.microsoft.com/office/drawing/2014/main" id="{09347498-8B0E-120B-0931-2D155DEEAFF2}"/>
              </a:ext>
            </a:extLst>
          </p:cNvPr>
          <p:cNvSpPr/>
          <p:nvPr/>
        </p:nvSpPr>
        <p:spPr>
          <a:xfrm>
            <a:off x="6337738" y="204951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5596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10;&#10;Description automatically generated">
            <a:extLst>
              <a:ext uri="{FF2B5EF4-FFF2-40B4-BE49-F238E27FC236}">
                <a16:creationId xmlns:a16="http://schemas.microsoft.com/office/drawing/2014/main" id="{101BB43F-F2C5-C64E-B6BD-C232B2F74D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97172" y="1178832"/>
            <a:ext cx="4278185" cy="5704246"/>
          </a:xfrm>
          <a:prstGeom prst="rect">
            <a:avLst/>
          </a:prstGeom>
        </p:spPr>
      </p:pic>
      <p:sp>
        <p:nvSpPr>
          <p:cNvPr id="6" name="TextBox 5">
            <a:extLst>
              <a:ext uri="{FF2B5EF4-FFF2-40B4-BE49-F238E27FC236}">
                <a16:creationId xmlns:a16="http://schemas.microsoft.com/office/drawing/2014/main" id="{02A5948F-B8E6-4A4B-A3EF-DD8CD35B6877}"/>
              </a:ext>
            </a:extLst>
          </p:cNvPr>
          <p:cNvSpPr txBox="1"/>
          <p:nvPr/>
        </p:nvSpPr>
        <p:spPr>
          <a:xfrm>
            <a:off x="7265773" y="6042454"/>
            <a:ext cx="2182585" cy="369332"/>
          </a:xfrm>
          <a:prstGeom prst="rect">
            <a:avLst/>
          </a:prstGeom>
          <a:noFill/>
        </p:spPr>
        <p:txBody>
          <a:bodyPr wrap="none" rtlCol="0">
            <a:spAutoFit/>
          </a:bodyPr>
          <a:lstStyle/>
          <a:p>
            <a:r>
              <a:rPr lang="en-US" dirty="0"/>
              <a:t>Shrunken shrink tube</a:t>
            </a:r>
          </a:p>
        </p:txBody>
      </p:sp>
      <p:sp>
        <p:nvSpPr>
          <p:cNvPr id="4" name="TextBox 3">
            <a:extLst>
              <a:ext uri="{FF2B5EF4-FFF2-40B4-BE49-F238E27FC236}">
                <a16:creationId xmlns:a16="http://schemas.microsoft.com/office/drawing/2014/main" id="{BFD631EB-A6A0-0F4D-A957-BF43262472CF}"/>
              </a:ext>
            </a:extLst>
          </p:cNvPr>
          <p:cNvSpPr txBox="1"/>
          <p:nvPr/>
        </p:nvSpPr>
        <p:spPr>
          <a:xfrm>
            <a:off x="1077310" y="435501"/>
            <a:ext cx="10037379" cy="461665"/>
          </a:xfrm>
          <a:prstGeom prst="rect">
            <a:avLst/>
          </a:prstGeom>
          <a:noFill/>
        </p:spPr>
        <p:txBody>
          <a:bodyPr wrap="square" rtlCol="0">
            <a:spAutoFit/>
          </a:bodyPr>
          <a:lstStyle/>
          <a:p>
            <a:pPr algn="ctr"/>
            <a:r>
              <a:rPr lang="en-US" sz="1200" dirty="0"/>
              <a:t>Thread the metal braid onto the un-taped end of the harness. Put the metal braid into the piece of shrink tube. The metal braid should end midway through the piece of shrink tube. Apply the heat gun.</a:t>
            </a:r>
          </a:p>
        </p:txBody>
      </p:sp>
    </p:spTree>
    <p:extLst>
      <p:ext uri="{BB962C8B-B14F-4D97-AF65-F5344CB8AC3E}">
        <p14:creationId xmlns:p14="http://schemas.microsoft.com/office/powerpoint/2010/main" val="1988546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 broom&#10;&#10;Description automatically generated">
            <a:extLst>
              <a:ext uri="{FF2B5EF4-FFF2-40B4-BE49-F238E27FC236}">
                <a16:creationId xmlns:a16="http://schemas.microsoft.com/office/drawing/2014/main" id="{0D9C9385-853C-BE4D-9380-F42BD9B2732B}"/>
              </a:ext>
            </a:extLst>
          </p:cNvPr>
          <p:cNvPicPr>
            <a:picLocks noChangeAspect="1"/>
          </p:cNvPicPr>
          <p:nvPr/>
        </p:nvPicPr>
        <p:blipFill>
          <a:blip r:embed="rId2"/>
          <a:stretch>
            <a:fillRect/>
          </a:stretch>
        </p:blipFill>
        <p:spPr>
          <a:xfrm rot="16200000">
            <a:off x="3324225" y="89330"/>
            <a:ext cx="5543550" cy="7391400"/>
          </a:xfrm>
          <a:prstGeom prst="rect">
            <a:avLst/>
          </a:prstGeom>
        </p:spPr>
      </p:pic>
      <p:sp>
        <p:nvSpPr>
          <p:cNvPr id="2" name="Rectangle 1">
            <a:extLst>
              <a:ext uri="{FF2B5EF4-FFF2-40B4-BE49-F238E27FC236}">
                <a16:creationId xmlns:a16="http://schemas.microsoft.com/office/drawing/2014/main" id="{784AD94F-048F-334A-848B-739878CF8579}"/>
              </a:ext>
            </a:extLst>
          </p:cNvPr>
          <p:cNvSpPr/>
          <p:nvPr/>
        </p:nvSpPr>
        <p:spPr>
          <a:xfrm>
            <a:off x="3047999" y="324843"/>
            <a:ext cx="6096000" cy="461665"/>
          </a:xfrm>
          <a:prstGeom prst="rect">
            <a:avLst/>
          </a:prstGeom>
        </p:spPr>
        <p:txBody>
          <a:bodyPr>
            <a:spAutoFit/>
          </a:bodyPr>
          <a:lstStyle/>
          <a:p>
            <a:pPr algn="ctr"/>
            <a:r>
              <a:rPr lang="en-US" sz="1200" dirty="0"/>
              <a:t>Put another piece of the 4.8mm shrink tube onto the other end of the metal braid. Again, the metal braid should end midway through the piece of shrink tube. Apply the heat gun.</a:t>
            </a:r>
          </a:p>
        </p:txBody>
      </p:sp>
    </p:spTree>
    <p:extLst>
      <p:ext uri="{BB962C8B-B14F-4D97-AF65-F5344CB8AC3E}">
        <p14:creationId xmlns:p14="http://schemas.microsoft.com/office/powerpoint/2010/main" val="2034881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loor&#10;&#10;Description automatically generated">
            <a:extLst>
              <a:ext uri="{FF2B5EF4-FFF2-40B4-BE49-F238E27FC236}">
                <a16:creationId xmlns:a16="http://schemas.microsoft.com/office/drawing/2014/main" id="{3530BEDC-D0E5-0A47-9511-234D9D19358D}"/>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ADD45E67-6EF4-C648-ABB6-397EBEF80C2B}"/>
              </a:ext>
            </a:extLst>
          </p:cNvPr>
          <p:cNvSpPr txBox="1"/>
          <p:nvPr/>
        </p:nvSpPr>
        <p:spPr>
          <a:xfrm>
            <a:off x="6096000" y="3290500"/>
            <a:ext cx="3862551" cy="276999"/>
          </a:xfrm>
          <a:prstGeom prst="rect">
            <a:avLst/>
          </a:prstGeom>
          <a:noFill/>
        </p:spPr>
        <p:txBody>
          <a:bodyPr wrap="square" rtlCol="0">
            <a:spAutoFit/>
          </a:bodyPr>
          <a:lstStyle/>
          <a:p>
            <a:pPr algn="ctr"/>
            <a:r>
              <a:rPr lang="en-US" sz="1200" dirty="0"/>
              <a:t>Thus far, the harness should appear as shown on the left.</a:t>
            </a:r>
          </a:p>
        </p:txBody>
      </p:sp>
    </p:spTree>
    <p:extLst>
      <p:ext uri="{BB962C8B-B14F-4D97-AF65-F5344CB8AC3E}">
        <p14:creationId xmlns:p14="http://schemas.microsoft.com/office/powerpoint/2010/main" val="3592454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yellow&#10;&#10;Description automatically generated">
            <a:extLst>
              <a:ext uri="{FF2B5EF4-FFF2-40B4-BE49-F238E27FC236}">
                <a16:creationId xmlns:a16="http://schemas.microsoft.com/office/drawing/2014/main" id="{8AB9AD18-3CB0-BE48-8E25-0B6ED59DC2B9}"/>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0FCC4F19-2F16-9F4C-8C82-74689B498706}"/>
              </a:ext>
            </a:extLst>
          </p:cNvPr>
          <p:cNvSpPr txBox="1"/>
          <p:nvPr/>
        </p:nvSpPr>
        <p:spPr>
          <a:xfrm>
            <a:off x="6096000" y="3290500"/>
            <a:ext cx="3831021" cy="276999"/>
          </a:xfrm>
          <a:prstGeom prst="rect">
            <a:avLst/>
          </a:prstGeom>
          <a:noFill/>
        </p:spPr>
        <p:txBody>
          <a:bodyPr wrap="square" rtlCol="0">
            <a:spAutoFit/>
          </a:bodyPr>
          <a:lstStyle/>
          <a:p>
            <a:pPr algn="ctr"/>
            <a:r>
              <a:rPr lang="en-US" sz="1200" dirty="0"/>
              <a:t>Measure out and cut 24.25 inches of 1/4</a:t>
            </a:r>
            <a:r>
              <a:rPr lang="en-US" sz="1200" baseline="30000" dirty="0"/>
              <a:t>th</a:t>
            </a:r>
            <a:r>
              <a:rPr lang="en-US" sz="1200" dirty="0"/>
              <a:t> plastic braid.</a:t>
            </a:r>
          </a:p>
        </p:txBody>
      </p:sp>
      <p:sp>
        <p:nvSpPr>
          <p:cNvPr id="2" name="Rectangle 1">
            <a:extLst>
              <a:ext uri="{FF2B5EF4-FFF2-40B4-BE49-F238E27FC236}">
                <a16:creationId xmlns:a16="http://schemas.microsoft.com/office/drawing/2014/main" id="{1E505F27-7B3F-3188-1DDE-83B22020B097}"/>
              </a:ext>
            </a:extLst>
          </p:cNvPr>
          <p:cNvSpPr/>
          <p:nvPr/>
        </p:nvSpPr>
        <p:spPr>
          <a:xfrm>
            <a:off x="6957848" y="206002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0194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10;&#10;Description automatically generated">
            <a:extLst>
              <a:ext uri="{FF2B5EF4-FFF2-40B4-BE49-F238E27FC236}">
                <a16:creationId xmlns:a16="http://schemas.microsoft.com/office/drawing/2014/main" id="{FA1BC3A3-64BB-6A48-94CB-208A604C4F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437344" y="1382700"/>
            <a:ext cx="4423668" cy="5898225"/>
          </a:xfrm>
          <a:prstGeom prst="rect">
            <a:avLst/>
          </a:prstGeom>
        </p:spPr>
      </p:pic>
      <p:pic>
        <p:nvPicPr>
          <p:cNvPr id="5" name="Picture 4" descr="A picture containing yellow&#10;&#10;Description automatically generated">
            <a:extLst>
              <a:ext uri="{FF2B5EF4-FFF2-40B4-BE49-F238E27FC236}">
                <a16:creationId xmlns:a16="http://schemas.microsoft.com/office/drawing/2014/main" id="{073F4DC7-85F4-9442-BB2D-010D2A0ADD97}"/>
              </a:ext>
            </a:extLst>
          </p:cNvPr>
          <p:cNvPicPr>
            <a:picLocks noChangeAspect="1"/>
          </p:cNvPicPr>
          <p:nvPr/>
        </p:nvPicPr>
        <p:blipFill>
          <a:blip r:embed="rId3"/>
          <a:stretch>
            <a:fillRect/>
          </a:stretch>
        </p:blipFill>
        <p:spPr>
          <a:xfrm>
            <a:off x="593710" y="314353"/>
            <a:ext cx="4671971" cy="6229294"/>
          </a:xfrm>
          <a:prstGeom prst="rect">
            <a:avLst/>
          </a:prstGeom>
        </p:spPr>
      </p:pic>
      <p:sp>
        <p:nvSpPr>
          <p:cNvPr id="4" name="TextBox 3">
            <a:extLst>
              <a:ext uri="{FF2B5EF4-FFF2-40B4-BE49-F238E27FC236}">
                <a16:creationId xmlns:a16="http://schemas.microsoft.com/office/drawing/2014/main" id="{B729AF78-A9D4-3D4B-BF37-F7AD8AB85C21}"/>
              </a:ext>
            </a:extLst>
          </p:cNvPr>
          <p:cNvSpPr txBox="1"/>
          <p:nvPr/>
        </p:nvSpPr>
        <p:spPr>
          <a:xfrm>
            <a:off x="6105674" y="1135878"/>
            <a:ext cx="5087007" cy="646331"/>
          </a:xfrm>
          <a:prstGeom prst="rect">
            <a:avLst/>
          </a:prstGeom>
          <a:noFill/>
        </p:spPr>
        <p:txBody>
          <a:bodyPr wrap="square" rtlCol="0">
            <a:spAutoFit/>
          </a:bodyPr>
          <a:lstStyle/>
          <a:p>
            <a:pPr algn="ctr"/>
            <a:r>
              <a:rPr lang="en-US" sz="1200" dirty="0"/>
              <a:t>Put the plastic braid onto the harness from the un-taped end. Place it over top the metal braid so that each end of the plastic braid ends midway through the metal shrink tube joints. </a:t>
            </a:r>
          </a:p>
        </p:txBody>
      </p:sp>
    </p:spTree>
    <p:extLst>
      <p:ext uri="{BB962C8B-B14F-4D97-AF65-F5344CB8AC3E}">
        <p14:creationId xmlns:p14="http://schemas.microsoft.com/office/powerpoint/2010/main" val="4251909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wall, indoor, tool&#10;&#10;Description automatically generated">
            <a:extLst>
              <a:ext uri="{FF2B5EF4-FFF2-40B4-BE49-F238E27FC236}">
                <a16:creationId xmlns:a16="http://schemas.microsoft.com/office/drawing/2014/main" id="{AF94F322-3B31-7A4A-9354-DAEB20235D3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60459" y="936536"/>
            <a:ext cx="4371204" cy="5828272"/>
          </a:xfrm>
          <a:prstGeom prst="rect">
            <a:avLst/>
          </a:prstGeom>
        </p:spPr>
      </p:pic>
      <p:pic>
        <p:nvPicPr>
          <p:cNvPr id="4" name="Picture 3" descr="A picture containing wall, broom&#10;&#10;Description automatically generated">
            <a:extLst>
              <a:ext uri="{FF2B5EF4-FFF2-40B4-BE49-F238E27FC236}">
                <a16:creationId xmlns:a16="http://schemas.microsoft.com/office/drawing/2014/main" id="{95465D42-A481-2640-B9E8-04142FC459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60341" y="936537"/>
            <a:ext cx="4371202" cy="5828269"/>
          </a:xfrm>
          <a:prstGeom prst="rect">
            <a:avLst/>
          </a:prstGeom>
        </p:spPr>
      </p:pic>
      <p:sp>
        <p:nvSpPr>
          <p:cNvPr id="5" name="TextBox 4">
            <a:extLst>
              <a:ext uri="{FF2B5EF4-FFF2-40B4-BE49-F238E27FC236}">
                <a16:creationId xmlns:a16="http://schemas.microsoft.com/office/drawing/2014/main" id="{B4B8FB09-384E-3D48-9EB3-5588DB78496F}"/>
              </a:ext>
            </a:extLst>
          </p:cNvPr>
          <p:cNvSpPr txBox="1"/>
          <p:nvPr/>
        </p:nvSpPr>
        <p:spPr>
          <a:xfrm>
            <a:off x="2091558" y="668346"/>
            <a:ext cx="8008883" cy="461665"/>
          </a:xfrm>
          <a:prstGeom prst="rect">
            <a:avLst/>
          </a:prstGeom>
          <a:noFill/>
        </p:spPr>
        <p:txBody>
          <a:bodyPr wrap="square" rtlCol="0">
            <a:spAutoFit/>
          </a:bodyPr>
          <a:lstStyle/>
          <a:p>
            <a:pPr algn="ctr"/>
            <a:r>
              <a:rPr lang="en-US" sz="1200" dirty="0"/>
              <a:t>Put two pieces of the 6.4mm shrink tube onto the harness. Place the shrink tube on plastic braid ends so that the plastic braid ends midway through the pieces of shrink tube. </a:t>
            </a:r>
          </a:p>
        </p:txBody>
      </p:sp>
    </p:spTree>
    <p:extLst>
      <p:ext uri="{BB962C8B-B14F-4D97-AF65-F5344CB8AC3E}">
        <p14:creationId xmlns:p14="http://schemas.microsoft.com/office/powerpoint/2010/main" val="4004961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amp&#10;&#10;Description automatically generated">
            <a:extLst>
              <a:ext uri="{FF2B5EF4-FFF2-40B4-BE49-F238E27FC236}">
                <a16:creationId xmlns:a16="http://schemas.microsoft.com/office/drawing/2014/main" id="{FF33288A-3854-8E45-B061-1318AC70D991}"/>
              </a:ext>
            </a:extLst>
          </p:cNvPr>
          <p:cNvPicPr>
            <a:picLocks noChangeAspect="1"/>
          </p:cNvPicPr>
          <p:nvPr/>
        </p:nvPicPr>
        <p:blipFill>
          <a:blip r:embed="rId2"/>
          <a:stretch>
            <a:fillRect/>
          </a:stretch>
        </p:blipFill>
        <p:spPr>
          <a:xfrm>
            <a:off x="0" y="0"/>
            <a:ext cx="5143499" cy="6858000"/>
          </a:xfrm>
          <a:prstGeom prst="rect">
            <a:avLst/>
          </a:prstGeom>
        </p:spPr>
      </p:pic>
      <p:sp>
        <p:nvSpPr>
          <p:cNvPr id="2" name="Rectangle 1">
            <a:extLst>
              <a:ext uri="{FF2B5EF4-FFF2-40B4-BE49-F238E27FC236}">
                <a16:creationId xmlns:a16="http://schemas.microsoft.com/office/drawing/2014/main" id="{9E9F0739-0ADB-8645-8E7D-94FFDC8815CB}"/>
              </a:ext>
            </a:extLst>
          </p:cNvPr>
          <p:cNvSpPr/>
          <p:nvPr/>
        </p:nvSpPr>
        <p:spPr>
          <a:xfrm>
            <a:off x="8084275" y="3290500"/>
            <a:ext cx="1404744" cy="276999"/>
          </a:xfrm>
          <a:prstGeom prst="rect">
            <a:avLst/>
          </a:prstGeom>
        </p:spPr>
        <p:txBody>
          <a:bodyPr wrap="none">
            <a:spAutoFit/>
          </a:bodyPr>
          <a:lstStyle/>
          <a:p>
            <a:pPr algn="ctr"/>
            <a:r>
              <a:rPr lang="en-US" sz="1200" dirty="0"/>
              <a:t>Apply the heat gun.</a:t>
            </a:r>
          </a:p>
        </p:txBody>
      </p:sp>
    </p:spTree>
    <p:extLst>
      <p:ext uri="{BB962C8B-B14F-4D97-AF65-F5344CB8AC3E}">
        <p14:creationId xmlns:p14="http://schemas.microsoft.com/office/powerpoint/2010/main" val="1327373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16B036-9FA8-4B46-BBD2-AF5111F20CFF}"/>
              </a:ext>
            </a:extLst>
          </p:cNvPr>
          <p:cNvSpPr txBox="1"/>
          <p:nvPr/>
        </p:nvSpPr>
        <p:spPr>
          <a:xfrm>
            <a:off x="1744716" y="264890"/>
            <a:ext cx="8702566" cy="276999"/>
          </a:xfrm>
          <a:prstGeom prst="rect">
            <a:avLst/>
          </a:prstGeom>
          <a:noFill/>
        </p:spPr>
        <p:txBody>
          <a:bodyPr wrap="square" rtlCol="0">
            <a:spAutoFit/>
          </a:bodyPr>
          <a:lstStyle/>
          <a:p>
            <a:pPr algn="ctr"/>
            <a:r>
              <a:rPr lang="en-US" sz="1200" dirty="0"/>
              <a:t>Continue the loose twist of the twisted wires for an additional 30 inches. Place a piece of tape at the 12 inch mark of the continued twist. </a:t>
            </a:r>
          </a:p>
        </p:txBody>
      </p:sp>
      <p:pic>
        <p:nvPicPr>
          <p:cNvPr id="6" name="Picture 5" descr="A picture containing text, measuring stick&#10;&#10;Description automatically generated">
            <a:extLst>
              <a:ext uri="{FF2B5EF4-FFF2-40B4-BE49-F238E27FC236}">
                <a16:creationId xmlns:a16="http://schemas.microsoft.com/office/drawing/2014/main" id="{04F6CF71-3FD9-6A4D-9278-5FEEDDCF9DEF}"/>
              </a:ext>
            </a:extLst>
          </p:cNvPr>
          <p:cNvPicPr>
            <a:picLocks noChangeAspect="1"/>
          </p:cNvPicPr>
          <p:nvPr/>
        </p:nvPicPr>
        <p:blipFill>
          <a:blip r:embed="rId2"/>
          <a:stretch>
            <a:fillRect/>
          </a:stretch>
        </p:blipFill>
        <p:spPr>
          <a:xfrm rot="16200000">
            <a:off x="3178393" y="-214637"/>
            <a:ext cx="5835212" cy="7780282"/>
          </a:xfrm>
          <a:prstGeom prst="rect">
            <a:avLst/>
          </a:prstGeom>
        </p:spPr>
      </p:pic>
      <p:sp>
        <p:nvSpPr>
          <p:cNvPr id="2" name="Rectangle 1">
            <a:extLst>
              <a:ext uri="{FF2B5EF4-FFF2-40B4-BE49-F238E27FC236}">
                <a16:creationId xmlns:a16="http://schemas.microsoft.com/office/drawing/2014/main" id="{C90A6ACF-89FD-0A5C-9F19-8C0B4483A4BB}"/>
              </a:ext>
            </a:extLst>
          </p:cNvPr>
          <p:cNvSpPr/>
          <p:nvPr/>
        </p:nvSpPr>
        <p:spPr>
          <a:xfrm>
            <a:off x="1103586" y="234380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0410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evice, gauge&#10;&#10;Description automatically generated">
            <a:extLst>
              <a:ext uri="{FF2B5EF4-FFF2-40B4-BE49-F238E27FC236}">
                <a16:creationId xmlns:a16="http://schemas.microsoft.com/office/drawing/2014/main" id="{C87AB021-3A29-F243-8BA3-B0E68384434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66381" y="917235"/>
            <a:ext cx="4357299" cy="5809732"/>
          </a:xfrm>
          <a:prstGeom prst="rect">
            <a:avLst/>
          </a:prstGeom>
        </p:spPr>
      </p:pic>
      <p:pic>
        <p:nvPicPr>
          <p:cNvPr id="7" name="Picture 6" descr="A picture containing text, yellow&#10;&#10;Description automatically generated">
            <a:extLst>
              <a:ext uri="{FF2B5EF4-FFF2-40B4-BE49-F238E27FC236}">
                <a16:creationId xmlns:a16="http://schemas.microsoft.com/office/drawing/2014/main" id="{D9719A58-75D0-AC4F-BDE2-FBB18C4E47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103" y="1643450"/>
            <a:ext cx="5809735" cy="4357301"/>
          </a:xfrm>
          <a:prstGeom prst="rect">
            <a:avLst/>
          </a:prstGeom>
        </p:spPr>
      </p:pic>
      <p:sp>
        <p:nvSpPr>
          <p:cNvPr id="4" name="TextBox 3">
            <a:extLst>
              <a:ext uri="{FF2B5EF4-FFF2-40B4-BE49-F238E27FC236}">
                <a16:creationId xmlns:a16="http://schemas.microsoft.com/office/drawing/2014/main" id="{F20E7167-2383-B945-86E0-BE5FCEDF34D7}"/>
              </a:ext>
            </a:extLst>
          </p:cNvPr>
          <p:cNvSpPr txBox="1"/>
          <p:nvPr/>
        </p:nvSpPr>
        <p:spPr>
          <a:xfrm>
            <a:off x="2459420" y="626416"/>
            <a:ext cx="7273159" cy="461665"/>
          </a:xfrm>
          <a:prstGeom prst="rect">
            <a:avLst/>
          </a:prstGeom>
          <a:noFill/>
        </p:spPr>
        <p:txBody>
          <a:bodyPr wrap="square" rtlCol="0">
            <a:spAutoFit/>
          </a:bodyPr>
          <a:lstStyle/>
          <a:p>
            <a:pPr algn="ctr"/>
            <a:r>
              <a:rPr lang="en-US" sz="1200" dirty="0"/>
              <a:t>Place a second piece of tape 8.5 inches from the first piece. Then double back the continued twist as shown on the right. Tape down the end of the continued twist with a third piece of tape placed on top of the first.</a:t>
            </a:r>
          </a:p>
        </p:txBody>
      </p:sp>
    </p:spTree>
    <p:extLst>
      <p:ext uri="{BB962C8B-B14F-4D97-AF65-F5344CB8AC3E}">
        <p14:creationId xmlns:p14="http://schemas.microsoft.com/office/powerpoint/2010/main" val="1667441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pic>
        <p:nvPicPr>
          <p:cNvPr id="8" name="Picture 7" descr="A picture containing wall, indoor&#10;&#10;Description automatically generated">
            <a:extLst>
              <a:ext uri="{FF2B5EF4-FFF2-40B4-BE49-F238E27FC236}">
                <a16:creationId xmlns:a16="http://schemas.microsoft.com/office/drawing/2014/main" id="{8288CC6E-2036-C944-A177-6113ED089998}"/>
              </a:ext>
            </a:extLst>
          </p:cNvPr>
          <p:cNvPicPr>
            <a:picLocks noChangeAspect="1"/>
          </p:cNvPicPr>
          <p:nvPr/>
        </p:nvPicPr>
        <p:blipFill>
          <a:blip r:embed="rId2"/>
          <a:stretch>
            <a:fillRect/>
          </a:stretch>
        </p:blipFill>
        <p:spPr>
          <a:xfrm rot="16200000">
            <a:off x="3229631" y="-707809"/>
            <a:ext cx="5732738" cy="7643651"/>
          </a:xfrm>
          <a:prstGeom prst="rect">
            <a:avLst/>
          </a:prstGeom>
        </p:spPr>
      </p:pic>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 device&#10;&#10;Description automatically generated">
            <a:extLst>
              <a:ext uri="{FF2B5EF4-FFF2-40B4-BE49-F238E27FC236}">
                <a16:creationId xmlns:a16="http://schemas.microsoft.com/office/drawing/2014/main" id="{F586411C-2A45-254E-A73A-9F13B4FE4B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95480" y="787353"/>
            <a:ext cx="4288565" cy="5718087"/>
          </a:xfrm>
          <a:prstGeom prst="rect">
            <a:avLst/>
          </a:prstGeom>
        </p:spPr>
      </p:pic>
      <p:pic>
        <p:nvPicPr>
          <p:cNvPr id="4" name="Picture 3">
            <a:extLst>
              <a:ext uri="{FF2B5EF4-FFF2-40B4-BE49-F238E27FC236}">
                <a16:creationId xmlns:a16="http://schemas.microsoft.com/office/drawing/2014/main" id="{1517AE8E-67F8-6B43-A311-47E73F48E6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7007954" y="787352"/>
            <a:ext cx="4288567" cy="5718089"/>
          </a:xfrm>
          <a:prstGeom prst="rect">
            <a:avLst/>
          </a:prstGeom>
        </p:spPr>
      </p:pic>
      <p:sp>
        <p:nvSpPr>
          <p:cNvPr id="5" name="TextBox 4">
            <a:extLst>
              <a:ext uri="{FF2B5EF4-FFF2-40B4-BE49-F238E27FC236}">
                <a16:creationId xmlns:a16="http://schemas.microsoft.com/office/drawing/2014/main" id="{82BBC8AC-3BA0-7747-A991-5987777C0EF6}"/>
              </a:ext>
            </a:extLst>
          </p:cNvPr>
          <p:cNvSpPr txBox="1"/>
          <p:nvPr/>
        </p:nvSpPr>
        <p:spPr>
          <a:xfrm>
            <a:off x="3489435" y="730606"/>
            <a:ext cx="5213130" cy="276999"/>
          </a:xfrm>
          <a:prstGeom prst="rect">
            <a:avLst/>
          </a:prstGeom>
          <a:noFill/>
        </p:spPr>
        <p:txBody>
          <a:bodyPr wrap="square" rtlCol="0">
            <a:spAutoFit/>
          </a:bodyPr>
          <a:lstStyle/>
          <a:p>
            <a:pPr algn="ctr"/>
            <a:r>
              <a:rPr lang="en-US" sz="1200" dirty="0"/>
              <a:t>Measure out 6.25 inches of the 1/8</a:t>
            </a:r>
            <a:r>
              <a:rPr lang="en-US" sz="1200" baseline="30000" dirty="0"/>
              <a:t>th</a:t>
            </a:r>
            <a:r>
              <a:rPr lang="en-US" sz="1200" dirty="0"/>
              <a:t> metal braid. Expand it using the metal rod.</a:t>
            </a:r>
          </a:p>
        </p:txBody>
      </p:sp>
    </p:spTree>
    <p:extLst>
      <p:ext uri="{BB962C8B-B14F-4D97-AF65-F5344CB8AC3E}">
        <p14:creationId xmlns:p14="http://schemas.microsoft.com/office/powerpoint/2010/main" val="2242735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ool, shovel, broom&#10;&#10;Description automatically generated">
            <a:extLst>
              <a:ext uri="{FF2B5EF4-FFF2-40B4-BE49-F238E27FC236}">
                <a16:creationId xmlns:a16="http://schemas.microsoft.com/office/drawing/2014/main" id="{D30F5B71-ED4B-5740-821B-0B5F09E8D7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7004476" y="1114940"/>
            <a:ext cx="4283164" cy="5710886"/>
          </a:xfrm>
          <a:prstGeom prst="rect">
            <a:avLst/>
          </a:prstGeom>
        </p:spPr>
      </p:pic>
      <p:pic>
        <p:nvPicPr>
          <p:cNvPr id="8" name="Picture 7">
            <a:extLst>
              <a:ext uri="{FF2B5EF4-FFF2-40B4-BE49-F238E27FC236}">
                <a16:creationId xmlns:a16="http://schemas.microsoft.com/office/drawing/2014/main" id="{7C836DD7-150A-F24F-B875-820425E4DD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04360" y="1114938"/>
            <a:ext cx="4283166" cy="5710887"/>
          </a:xfrm>
          <a:prstGeom prst="rect">
            <a:avLst/>
          </a:prstGeom>
        </p:spPr>
      </p:pic>
      <p:sp>
        <p:nvSpPr>
          <p:cNvPr id="4" name="TextBox 3">
            <a:extLst>
              <a:ext uri="{FF2B5EF4-FFF2-40B4-BE49-F238E27FC236}">
                <a16:creationId xmlns:a16="http://schemas.microsoft.com/office/drawing/2014/main" id="{A0A5D960-1376-E844-9FF1-16D1DA345A46}"/>
              </a:ext>
            </a:extLst>
          </p:cNvPr>
          <p:cNvSpPr txBox="1"/>
          <p:nvPr/>
        </p:nvSpPr>
        <p:spPr>
          <a:xfrm>
            <a:off x="2338551" y="746035"/>
            <a:ext cx="7514897" cy="646331"/>
          </a:xfrm>
          <a:prstGeom prst="rect">
            <a:avLst/>
          </a:prstGeom>
          <a:noFill/>
        </p:spPr>
        <p:txBody>
          <a:bodyPr wrap="square" rtlCol="0">
            <a:spAutoFit/>
          </a:bodyPr>
          <a:lstStyle/>
          <a:p>
            <a:pPr algn="ctr"/>
            <a:r>
              <a:rPr lang="en-US" sz="1200" dirty="0"/>
              <a:t>From wire loop, thread a piece of the 6.4mm shrink tube on. Slide the piece of shrink tube all the way down to the layered tape. Thread the metal braid onto the wire loop. Put the metal braid into the piece of shrink tube. The metal braid should end midway through the piece of shrink tube. </a:t>
            </a:r>
          </a:p>
        </p:txBody>
      </p:sp>
    </p:spTree>
    <p:extLst>
      <p:ext uri="{BB962C8B-B14F-4D97-AF65-F5344CB8AC3E}">
        <p14:creationId xmlns:p14="http://schemas.microsoft.com/office/powerpoint/2010/main" val="874091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2CB55EDE-5233-1C4D-AE76-D95A67787C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29073" y="1021232"/>
            <a:ext cx="4252271" cy="5669695"/>
          </a:xfrm>
          <a:prstGeom prst="rect">
            <a:avLst/>
          </a:prstGeom>
        </p:spPr>
      </p:pic>
      <p:pic>
        <p:nvPicPr>
          <p:cNvPr id="6" name="Picture 5" descr="A picture containing measuring stick&#10;&#10;Description automatically generated">
            <a:extLst>
              <a:ext uri="{FF2B5EF4-FFF2-40B4-BE49-F238E27FC236}">
                <a16:creationId xmlns:a16="http://schemas.microsoft.com/office/drawing/2014/main" id="{375039CD-0F71-1F47-B4F1-47A70C94476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7010658" y="1021234"/>
            <a:ext cx="4252269" cy="5669692"/>
          </a:xfrm>
          <a:prstGeom prst="rect">
            <a:avLst/>
          </a:prstGeom>
        </p:spPr>
      </p:pic>
      <p:sp>
        <p:nvSpPr>
          <p:cNvPr id="4" name="TextBox 3">
            <a:extLst>
              <a:ext uri="{FF2B5EF4-FFF2-40B4-BE49-F238E27FC236}">
                <a16:creationId xmlns:a16="http://schemas.microsoft.com/office/drawing/2014/main" id="{8845CC24-95F5-4C4E-A2E3-EB8748573862}"/>
              </a:ext>
            </a:extLst>
          </p:cNvPr>
          <p:cNvSpPr txBox="1"/>
          <p:nvPr/>
        </p:nvSpPr>
        <p:spPr>
          <a:xfrm>
            <a:off x="2459420" y="644951"/>
            <a:ext cx="7273159" cy="461665"/>
          </a:xfrm>
          <a:prstGeom prst="rect">
            <a:avLst/>
          </a:prstGeom>
          <a:noFill/>
        </p:spPr>
        <p:txBody>
          <a:bodyPr wrap="square" rtlCol="0">
            <a:spAutoFit/>
          </a:bodyPr>
          <a:lstStyle/>
          <a:p>
            <a:pPr algn="ctr"/>
            <a:r>
              <a:rPr lang="en-US" sz="1200" dirty="0"/>
              <a:t>Apply the heat gun. Put another piece of the 6.4mm shrink tube onto the other end of the metal braid. Again, the metal braid should end midway through the piece of shrink tube. Apply the heat gun.</a:t>
            </a:r>
          </a:p>
        </p:txBody>
      </p:sp>
    </p:spTree>
    <p:extLst>
      <p:ext uri="{BB962C8B-B14F-4D97-AF65-F5344CB8AC3E}">
        <p14:creationId xmlns:p14="http://schemas.microsoft.com/office/powerpoint/2010/main" val="3826992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yellow measuring tape&#10;&#10;Description automatically generated with low confidence">
            <a:extLst>
              <a:ext uri="{FF2B5EF4-FFF2-40B4-BE49-F238E27FC236}">
                <a16:creationId xmlns:a16="http://schemas.microsoft.com/office/drawing/2014/main" id="{C6E989EB-982A-444A-89F6-79B9BB2BCB76}"/>
              </a:ext>
            </a:extLst>
          </p:cNvPr>
          <p:cNvPicPr>
            <a:picLocks noChangeAspect="1"/>
          </p:cNvPicPr>
          <p:nvPr/>
        </p:nvPicPr>
        <p:blipFill>
          <a:blip r:embed="rId2"/>
          <a:stretch>
            <a:fillRect/>
          </a:stretch>
        </p:blipFill>
        <p:spPr>
          <a:xfrm rot="16200000">
            <a:off x="3284065" y="-53804"/>
            <a:ext cx="5623869" cy="7498492"/>
          </a:xfrm>
          <a:prstGeom prst="rect">
            <a:avLst/>
          </a:prstGeom>
        </p:spPr>
      </p:pic>
      <p:sp>
        <p:nvSpPr>
          <p:cNvPr id="4" name="TextBox 3">
            <a:extLst>
              <a:ext uri="{FF2B5EF4-FFF2-40B4-BE49-F238E27FC236}">
                <a16:creationId xmlns:a16="http://schemas.microsoft.com/office/drawing/2014/main" id="{A769FD01-50D4-5249-A96A-00B0A32C291E}"/>
              </a:ext>
            </a:extLst>
          </p:cNvPr>
          <p:cNvSpPr txBox="1"/>
          <p:nvPr/>
        </p:nvSpPr>
        <p:spPr>
          <a:xfrm>
            <a:off x="4180488" y="350623"/>
            <a:ext cx="3831021" cy="276999"/>
          </a:xfrm>
          <a:prstGeom prst="rect">
            <a:avLst/>
          </a:prstGeom>
          <a:noFill/>
        </p:spPr>
        <p:txBody>
          <a:bodyPr wrap="square" rtlCol="0">
            <a:spAutoFit/>
          </a:bodyPr>
          <a:lstStyle/>
          <a:p>
            <a:pPr algn="ctr"/>
            <a:r>
              <a:rPr lang="en-US" sz="1200" dirty="0"/>
              <a:t>Measure out and cut 6.25 inches of 1/4</a:t>
            </a:r>
            <a:r>
              <a:rPr lang="en-US" sz="1200" baseline="30000" dirty="0"/>
              <a:t>th</a:t>
            </a:r>
            <a:r>
              <a:rPr lang="en-US" sz="1200" dirty="0"/>
              <a:t> plastic braid.</a:t>
            </a:r>
          </a:p>
        </p:txBody>
      </p:sp>
    </p:spTree>
    <p:extLst>
      <p:ext uri="{BB962C8B-B14F-4D97-AF65-F5344CB8AC3E}">
        <p14:creationId xmlns:p14="http://schemas.microsoft.com/office/powerpoint/2010/main" val="2337030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10;&#10;Description automatically generated">
            <a:extLst>
              <a:ext uri="{FF2B5EF4-FFF2-40B4-BE49-F238E27FC236}">
                <a16:creationId xmlns:a16="http://schemas.microsoft.com/office/drawing/2014/main" id="{C63C14E5-E2AB-0742-86B7-98CF7331C3A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55568" y="620669"/>
            <a:ext cx="4357302" cy="5809736"/>
          </a:xfrm>
          <a:prstGeom prst="rect">
            <a:avLst/>
          </a:prstGeom>
        </p:spPr>
      </p:pic>
      <p:pic>
        <p:nvPicPr>
          <p:cNvPr id="5" name="Picture 4">
            <a:extLst>
              <a:ext uri="{FF2B5EF4-FFF2-40B4-BE49-F238E27FC236}">
                <a16:creationId xmlns:a16="http://schemas.microsoft.com/office/drawing/2014/main" id="{FC72BD26-C9FD-E244-ABAA-4ED84AE743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79133" y="620670"/>
            <a:ext cx="4357301" cy="5809735"/>
          </a:xfrm>
          <a:prstGeom prst="rect">
            <a:avLst/>
          </a:prstGeom>
        </p:spPr>
      </p:pic>
      <p:sp>
        <p:nvSpPr>
          <p:cNvPr id="4" name="TextBox 3">
            <a:extLst>
              <a:ext uri="{FF2B5EF4-FFF2-40B4-BE49-F238E27FC236}">
                <a16:creationId xmlns:a16="http://schemas.microsoft.com/office/drawing/2014/main" id="{83E36055-9CBC-C14B-9FB9-0B288DAC03E7}"/>
              </a:ext>
            </a:extLst>
          </p:cNvPr>
          <p:cNvSpPr txBox="1"/>
          <p:nvPr/>
        </p:nvSpPr>
        <p:spPr>
          <a:xfrm>
            <a:off x="2291673" y="528501"/>
            <a:ext cx="7608654" cy="461665"/>
          </a:xfrm>
          <a:prstGeom prst="rect">
            <a:avLst/>
          </a:prstGeom>
          <a:noFill/>
        </p:spPr>
        <p:txBody>
          <a:bodyPr wrap="square" rtlCol="0">
            <a:spAutoFit/>
          </a:bodyPr>
          <a:lstStyle/>
          <a:p>
            <a:pPr algn="ctr"/>
            <a:r>
              <a:rPr lang="en-US" sz="1200" dirty="0"/>
              <a:t>Put the plastic braid onto the wire harness via the wire loop. Place it over top the metal braid so that each end of the plastic braid ends midway through the metal shrink tube joints. </a:t>
            </a:r>
          </a:p>
        </p:txBody>
      </p:sp>
    </p:spTree>
    <p:extLst>
      <p:ext uri="{BB962C8B-B14F-4D97-AF65-F5344CB8AC3E}">
        <p14:creationId xmlns:p14="http://schemas.microsoft.com/office/powerpoint/2010/main" val="1926084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ool, ax, broom&#10;&#10;Description automatically generated">
            <a:extLst>
              <a:ext uri="{FF2B5EF4-FFF2-40B4-BE49-F238E27FC236}">
                <a16:creationId xmlns:a16="http://schemas.microsoft.com/office/drawing/2014/main" id="{C4958ACD-8E3B-5D4C-90B9-5C9524AC7EC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7002419" y="821464"/>
            <a:ext cx="4301697" cy="5735596"/>
          </a:xfrm>
          <a:prstGeom prst="rect">
            <a:avLst/>
          </a:prstGeom>
        </p:spPr>
      </p:pic>
      <p:pic>
        <p:nvPicPr>
          <p:cNvPr id="5" name="Picture 4" descr="A picture containing indoor, tool, broom&#10;&#10;Description automatically generated">
            <a:extLst>
              <a:ext uri="{FF2B5EF4-FFF2-40B4-BE49-F238E27FC236}">
                <a16:creationId xmlns:a16="http://schemas.microsoft.com/office/drawing/2014/main" id="{560EAE3C-0DCD-2441-9CE2-287592F061E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87884" y="821465"/>
            <a:ext cx="4301696" cy="5735595"/>
          </a:xfrm>
          <a:prstGeom prst="rect">
            <a:avLst/>
          </a:prstGeom>
        </p:spPr>
      </p:pic>
      <p:sp>
        <p:nvSpPr>
          <p:cNvPr id="4" name="TextBox 3">
            <a:extLst>
              <a:ext uri="{FF2B5EF4-FFF2-40B4-BE49-F238E27FC236}">
                <a16:creationId xmlns:a16="http://schemas.microsoft.com/office/drawing/2014/main" id="{ADB7BBFA-C6F6-8C4D-9790-52FBDE8F33C3}"/>
              </a:ext>
            </a:extLst>
          </p:cNvPr>
          <p:cNvSpPr txBox="1"/>
          <p:nvPr/>
        </p:nvSpPr>
        <p:spPr>
          <a:xfrm>
            <a:off x="1639613" y="678856"/>
            <a:ext cx="8912773" cy="461665"/>
          </a:xfrm>
          <a:prstGeom prst="rect">
            <a:avLst/>
          </a:prstGeom>
          <a:noFill/>
        </p:spPr>
        <p:txBody>
          <a:bodyPr wrap="square" rtlCol="0">
            <a:spAutoFit/>
          </a:bodyPr>
          <a:lstStyle/>
          <a:p>
            <a:pPr algn="ctr"/>
            <a:r>
              <a:rPr lang="en-US" sz="1200" dirty="0"/>
              <a:t>Put a piece of the 6.4mm shrink tube via the wire loop. Place the shrink tube on the plastic braid end furthest from the wire loop. The plastic braid should also end midway through the pieces of shrink tube. Apply the heat gun.</a:t>
            </a:r>
          </a:p>
        </p:txBody>
      </p:sp>
    </p:spTree>
    <p:extLst>
      <p:ext uri="{BB962C8B-B14F-4D97-AF65-F5344CB8AC3E}">
        <p14:creationId xmlns:p14="http://schemas.microsoft.com/office/powerpoint/2010/main" val="2544124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3242A5-EC1E-D64F-8456-3407B56180A0}"/>
              </a:ext>
            </a:extLst>
          </p:cNvPr>
          <p:cNvPicPr>
            <a:picLocks noChangeAspect="1"/>
          </p:cNvPicPr>
          <p:nvPr/>
        </p:nvPicPr>
        <p:blipFill>
          <a:blip r:embed="rId2"/>
          <a:stretch>
            <a:fillRect/>
          </a:stretch>
        </p:blipFill>
        <p:spPr>
          <a:xfrm rot="16200000">
            <a:off x="3468495" y="490019"/>
            <a:ext cx="5255008" cy="7006676"/>
          </a:xfrm>
          <a:prstGeom prst="rect">
            <a:avLst/>
          </a:prstGeom>
        </p:spPr>
      </p:pic>
      <p:sp>
        <p:nvSpPr>
          <p:cNvPr id="4" name="TextBox 3">
            <a:extLst>
              <a:ext uri="{FF2B5EF4-FFF2-40B4-BE49-F238E27FC236}">
                <a16:creationId xmlns:a16="http://schemas.microsoft.com/office/drawing/2014/main" id="{94B7B42F-75B7-B145-84FB-BD966A82862B}"/>
              </a:ext>
            </a:extLst>
          </p:cNvPr>
          <p:cNvSpPr txBox="1"/>
          <p:nvPr/>
        </p:nvSpPr>
        <p:spPr>
          <a:xfrm>
            <a:off x="1760481" y="531712"/>
            <a:ext cx="8671034" cy="461665"/>
          </a:xfrm>
          <a:prstGeom prst="rect">
            <a:avLst/>
          </a:prstGeom>
          <a:noFill/>
        </p:spPr>
        <p:txBody>
          <a:bodyPr wrap="square" rtlCol="0">
            <a:spAutoFit/>
          </a:bodyPr>
          <a:lstStyle/>
          <a:p>
            <a:pPr algn="ctr"/>
            <a:r>
              <a:rPr lang="en-US" sz="1200" dirty="0"/>
              <a:t>Put another piece of the 6.4mm shrink tube onto the other end of the plastic braid. Again, the plastic braid should end midway through the piece of shrink tube. Apply the heat gun.</a:t>
            </a:r>
          </a:p>
        </p:txBody>
      </p:sp>
    </p:spTree>
    <p:extLst>
      <p:ext uri="{BB962C8B-B14F-4D97-AF65-F5344CB8AC3E}">
        <p14:creationId xmlns:p14="http://schemas.microsoft.com/office/powerpoint/2010/main" val="1403666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41DFE8-4C71-254F-9DA4-508AF8AE1428}"/>
              </a:ext>
            </a:extLst>
          </p:cNvPr>
          <p:cNvSpPr txBox="1"/>
          <p:nvPr/>
        </p:nvSpPr>
        <p:spPr>
          <a:xfrm>
            <a:off x="483475" y="370489"/>
            <a:ext cx="11014841" cy="461665"/>
          </a:xfrm>
          <a:prstGeom prst="rect">
            <a:avLst/>
          </a:prstGeom>
          <a:noFill/>
        </p:spPr>
        <p:txBody>
          <a:bodyPr wrap="square" rtlCol="0">
            <a:spAutoFit/>
          </a:bodyPr>
          <a:lstStyle/>
          <a:p>
            <a:pPr algn="ctr"/>
            <a:r>
              <a:rPr lang="en-US" sz="1200" dirty="0"/>
              <a:t>Continue the loose twist of the twisted pairs for the wrest of their length. Thread a piece of the 4.8mm shrink tube onto the wire harness. Slide the piece of shrink tube toward the other end of the harness until its 3 inches away from the end of the plastic braid shrink tube that was applied on slide 35.</a:t>
            </a:r>
          </a:p>
        </p:txBody>
      </p:sp>
      <p:pic>
        <p:nvPicPr>
          <p:cNvPr id="5" name="Picture 4" descr="A picture containing yellow&#10;&#10;Description automatically generated">
            <a:extLst>
              <a:ext uri="{FF2B5EF4-FFF2-40B4-BE49-F238E27FC236}">
                <a16:creationId xmlns:a16="http://schemas.microsoft.com/office/drawing/2014/main" id="{C9A1B784-FB0C-8E4B-B4B9-259F93718B55}"/>
              </a:ext>
            </a:extLst>
          </p:cNvPr>
          <p:cNvPicPr>
            <a:picLocks noChangeAspect="1"/>
          </p:cNvPicPr>
          <p:nvPr/>
        </p:nvPicPr>
        <p:blipFill>
          <a:blip r:embed="rId2"/>
          <a:stretch>
            <a:fillRect/>
          </a:stretch>
        </p:blipFill>
        <p:spPr>
          <a:xfrm rot="16200000">
            <a:off x="1066141" y="1523477"/>
            <a:ext cx="4221218" cy="5628290"/>
          </a:xfrm>
          <a:prstGeom prst="rect">
            <a:avLst/>
          </a:prstGeom>
        </p:spPr>
      </p:pic>
      <p:pic>
        <p:nvPicPr>
          <p:cNvPr id="7" name="Picture 6" descr="A picture containing indoor, measuring stick&#10;&#10;Description automatically generated">
            <a:extLst>
              <a:ext uri="{FF2B5EF4-FFF2-40B4-BE49-F238E27FC236}">
                <a16:creationId xmlns:a16="http://schemas.microsoft.com/office/drawing/2014/main" id="{D0D732BD-1C40-0D4A-98EF-E6E974501738}"/>
              </a:ext>
            </a:extLst>
          </p:cNvPr>
          <p:cNvPicPr>
            <a:picLocks noChangeAspect="1"/>
          </p:cNvPicPr>
          <p:nvPr/>
        </p:nvPicPr>
        <p:blipFill>
          <a:blip r:embed="rId3"/>
          <a:stretch>
            <a:fillRect/>
          </a:stretch>
        </p:blipFill>
        <p:spPr>
          <a:xfrm rot="16200000">
            <a:off x="6904643" y="1523478"/>
            <a:ext cx="4221218" cy="5628290"/>
          </a:xfrm>
          <a:prstGeom prst="rect">
            <a:avLst/>
          </a:prstGeom>
        </p:spPr>
      </p:pic>
      <p:sp>
        <p:nvSpPr>
          <p:cNvPr id="2" name="Rectangle 1">
            <a:extLst>
              <a:ext uri="{FF2B5EF4-FFF2-40B4-BE49-F238E27FC236}">
                <a16:creationId xmlns:a16="http://schemas.microsoft.com/office/drawing/2014/main" id="{CF89CFB5-CA00-081C-237F-F5191184CCCA}"/>
              </a:ext>
            </a:extLst>
          </p:cNvPr>
          <p:cNvSpPr/>
          <p:nvPr/>
        </p:nvSpPr>
        <p:spPr>
          <a:xfrm>
            <a:off x="5286707" y="107238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4812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EA83F5-41C2-584D-B8D7-6A0F7ADBDA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09602" y="791046"/>
            <a:ext cx="4429898" cy="5906530"/>
          </a:xfrm>
          <a:prstGeom prst="rect">
            <a:avLst/>
          </a:prstGeom>
        </p:spPr>
      </p:pic>
      <p:pic>
        <p:nvPicPr>
          <p:cNvPr id="5" name="Picture 4">
            <a:extLst>
              <a:ext uri="{FF2B5EF4-FFF2-40B4-BE49-F238E27FC236}">
                <a16:creationId xmlns:a16="http://schemas.microsoft.com/office/drawing/2014/main" id="{040549BD-F917-9541-B289-4967E978D7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2500" y="791046"/>
            <a:ext cx="4429898" cy="5906530"/>
          </a:xfrm>
          <a:prstGeom prst="rect">
            <a:avLst/>
          </a:prstGeom>
        </p:spPr>
      </p:pic>
      <p:sp>
        <p:nvSpPr>
          <p:cNvPr id="6" name="TextBox 5">
            <a:extLst>
              <a:ext uri="{FF2B5EF4-FFF2-40B4-BE49-F238E27FC236}">
                <a16:creationId xmlns:a16="http://schemas.microsoft.com/office/drawing/2014/main" id="{8EBCA041-09EC-4047-A6A2-146E12B4C021}"/>
              </a:ext>
            </a:extLst>
          </p:cNvPr>
          <p:cNvSpPr txBox="1"/>
          <p:nvPr/>
        </p:nvSpPr>
        <p:spPr>
          <a:xfrm>
            <a:off x="3489435" y="302914"/>
            <a:ext cx="5213130" cy="276999"/>
          </a:xfrm>
          <a:prstGeom prst="rect">
            <a:avLst/>
          </a:prstGeom>
          <a:noFill/>
        </p:spPr>
        <p:txBody>
          <a:bodyPr wrap="square" rtlCol="0">
            <a:spAutoFit/>
          </a:bodyPr>
          <a:lstStyle/>
          <a:p>
            <a:pPr algn="ctr"/>
            <a:r>
              <a:rPr lang="en-US" sz="1200" dirty="0"/>
              <a:t>Measure out 30.5 inches of the 1/8</a:t>
            </a:r>
            <a:r>
              <a:rPr lang="en-US" sz="1200" baseline="30000" dirty="0"/>
              <a:t>th</a:t>
            </a:r>
            <a:r>
              <a:rPr lang="en-US" sz="1200" dirty="0"/>
              <a:t> metal braid. Expand it using the metal rod.</a:t>
            </a:r>
          </a:p>
        </p:txBody>
      </p:sp>
      <p:sp>
        <p:nvSpPr>
          <p:cNvPr id="2" name="Rectangle 1">
            <a:extLst>
              <a:ext uri="{FF2B5EF4-FFF2-40B4-BE49-F238E27FC236}">
                <a16:creationId xmlns:a16="http://schemas.microsoft.com/office/drawing/2014/main" id="{807E67E3-A425-BA75-6FE5-E27BFB4A8E9B}"/>
              </a:ext>
            </a:extLst>
          </p:cNvPr>
          <p:cNvSpPr/>
          <p:nvPr/>
        </p:nvSpPr>
        <p:spPr>
          <a:xfrm>
            <a:off x="6096000" y="315310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0788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F697BA-D025-0943-84F9-3A2EF027787C}"/>
              </a:ext>
            </a:extLst>
          </p:cNvPr>
          <p:cNvSpPr txBox="1"/>
          <p:nvPr/>
        </p:nvSpPr>
        <p:spPr>
          <a:xfrm>
            <a:off x="1463566" y="788864"/>
            <a:ext cx="9264868" cy="461665"/>
          </a:xfrm>
          <a:prstGeom prst="rect">
            <a:avLst/>
          </a:prstGeom>
          <a:noFill/>
        </p:spPr>
        <p:txBody>
          <a:bodyPr wrap="square" rtlCol="0">
            <a:spAutoFit/>
          </a:bodyPr>
          <a:lstStyle/>
          <a:p>
            <a:pPr algn="ctr"/>
            <a:r>
              <a:rPr lang="en-US" sz="1200" dirty="0"/>
              <a:t>Thread the metal braid onto the wire harness. Put the metal braid into the piece of shrink tube. The metal braid should end midway through the piece of shrink tube. Apply the heat gun.</a:t>
            </a:r>
          </a:p>
        </p:txBody>
      </p:sp>
      <p:pic>
        <p:nvPicPr>
          <p:cNvPr id="6" name="Picture 5" descr="A picture containing text, yellow&#10;&#10;Description automatically generated">
            <a:extLst>
              <a:ext uri="{FF2B5EF4-FFF2-40B4-BE49-F238E27FC236}">
                <a16:creationId xmlns:a16="http://schemas.microsoft.com/office/drawing/2014/main" id="{7CB57B18-4699-B243-99C9-FD3A166581A3}"/>
              </a:ext>
            </a:extLst>
          </p:cNvPr>
          <p:cNvPicPr>
            <a:picLocks noChangeAspect="1"/>
          </p:cNvPicPr>
          <p:nvPr/>
        </p:nvPicPr>
        <p:blipFill>
          <a:blip r:embed="rId2"/>
          <a:stretch>
            <a:fillRect/>
          </a:stretch>
        </p:blipFill>
        <p:spPr>
          <a:xfrm rot="16200000">
            <a:off x="836338" y="1251095"/>
            <a:ext cx="4445219" cy="5926959"/>
          </a:xfrm>
          <a:prstGeom prst="rect">
            <a:avLst/>
          </a:prstGeom>
        </p:spPr>
      </p:pic>
      <p:pic>
        <p:nvPicPr>
          <p:cNvPr id="5" name="Picture 4" descr="A picture containing text, measuring stick&#10;&#10;Description automatically generated">
            <a:extLst>
              <a:ext uri="{FF2B5EF4-FFF2-40B4-BE49-F238E27FC236}">
                <a16:creationId xmlns:a16="http://schemas.microsoft.com/office/drawing/2014/main" id="{2625751A-0100-9946-BA23-3D25C560E530}"/>
              </a:ext>
            </a:extLst>
          </p:cNvPr>
          <p:cNvPicPr>
            <a:picLocks noChangeAspect="1"/>
          </p:cNvPicPr>
          <p:nvPr/>
        </p:nvPicPr>
        <p:blipFill>
          <a:blip r:embed="rId3"/>
          <a:stretch>
            <a:fillRect/>
          </a:stretch>
        </p:blipFill>
        <p:spPr>
          <a:xfrm rot="16200000">
            <a:off x="6910444" y="1251095"/>
            <a:ext cx="4445221" cy="5926961"/>
          </a:xfrm>
          <a:prstGeom prst="rect">
            <a:avLst/>
          </a:prstGeom>
        </p:spPr>
      </p:pic>
      <p:sp>
        <p:nvSpPr>
          <p:cNvPr id="2" name="Rectangle 1">
            <a:extLst>
              <a:ext uri="{FF2B5EF4-FFF2-40B4-BE49-F238E27FC236}">
                <a16:creationId xmlns:a16="http://schemas.microsoft.com/office/drawing/2014/main" id="{85D6EA29-BE98-2960-01CB-4BD932FD69B7}"/>
              </a:ext>
            </a:extLst>
          </p:cNvPr>
          <p:cNvSpPr/>
          <p:nvPr/>
        </p:nvSpPr>
        <p:spPr>
          <a:xfrm>
            <a:off x="872359" y="1093076"/>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018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orange&#10;&#10;Description automatically generated">
            <a:extLst>
              <a:ext uri="{FF2B5EF4-FFF2-40B4-BE49-F238E27FC236}">
                <a16:creationId xmlns:a16="http://schemas.microsoft.com/office/drawing/2014/main" id="{F4857F21-89DF-1742-BA4F-ED33C7E012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15257" y="2161216"/>
            <a:ext cx="4950468" cy="3712851"/>
          </a:xfrm>
          <a:prstGeom prst="rect">
            <a:avLst/>
          </a:prstGeom>
        </p:spPr>
      </p:pic>
      <p:pic>
        <p:nvPicPr>
          <p:cNvPr id="5" name="Picture 4" descr="A picture containing indoor&#10;&#10;Description automatically generated">
            <a:extLst>
              <a:ext uri="{FF2B5EF4-FFF2-40B4-BE49-F238E27FC236}">
                <a16:creationId xmlns:a16="http://schemas.microsoft.com/office/drawing/2014/main" id="{59D9278B-9094-D64E-8D85-9F411FEC6A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26276" y="2161216"/>
            <a:ext cx="4950468" cy="3712851"/>
          </a:xfrm>
          <a:prstGeom prst="rect">
            <a:avLst/>
          </a:prstGeom>
        </p:spPr>
      </p:pic>
      <p:sp>
        <p:nvSpPr>
          <p:cNvPr id="6" name="Title 1">
            <a:extLst>
              <a:ext uri="{FF2B5EF4-FFF2-40B4-BE49-F238E27FC236}">
                <a16:creationId xmlns:a16="http://schemas.microsoft.com/office/drawing/2014/main" id="{B287FE0B-6B30-0640-B312-2F54C95BAC33}"/>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KK 254 Crimping Tool</a:t>
            </a:r>
            <a:endParaRPr lang="en-US" dirty="0"/>
          </a:p>
        </p:txBody>
      </p:sp>
    </p:spTree>
    <p:extLst>
      <p:ext uri="{BB962C8B-B14F-4D97-AF65-F5344CB8AC3E}">
        <p14:creationId xmlns:p14="http://schemas.microsoft.com/office/powerpoint/2010/main" val="3165916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457359-7710-F844-AFA0-8A0A16EA75B5}"/>
              </a:ext>
            </a:extLst>
          </p:cNvPr>
          <p:cNvSpPr/>
          <p:nvPr/>
        </p:nvSpPr>
        <p:spPr>
          <a:xfrm>
            <a:off x="727090" y="720259"/>
            <a:ext cx="5811795" cy="461665"/>
          </a:xfrm>
          <a:prstGeom prst="rect">
            <a:avLst/>
          </a:prstGeom>
        </p:spPr>
        <p:txBody>
          <a:bodyPr wrap="square">
            <a:spAutoFit/>
          </a:bodyPr>
          <a:lstStyle/>
          <a:p>
            <a:pPr algn="ctr"/>
            <a:r>
              <a:rPr lang="en-US" sz="1200" dirty="0"/>
              <a:t>Put another piece of the 4.8mm shrink tube onto the other end of the metal braid. Again, the metal braid should end midway through the piece of shrink tube. Apply the heat gun.</a:t>
            </a:r>
          </a:p>
        </p:txBody>
      </p:sp>
      <p:pic>
        <p:nvPicPr>
          <p:cNvPr id="7" name="Picture 6">
            <a:extLst>
              <a:ext uri="{FF2B5EF4-FFF2-40B4-BE49-F238E27FC236}">
                <a16:creationId xmlns:a16="http://schemas.microsoft.com/office/drawing/2014/main" id="{D354907C-E211-1B42-A819-47D9B55022AF}"/>
              </a:ext>
            </a:extLst>
          </p:cNvPr>
          <p:cNvPicPr>
            <a:picLocks noChangeAspect="1"/>
          </p:cNvPicPr>
          <p:nvPr/>
        </p:nvPicPr>
        <p:blipFill>
          <a:blip r:embed="rId2"/>
          <a:stretch>
            <a:fillRect/>
          </a:stretch>
        </p:blipFill>
        <p:spPr>
          <a:xfrm>
            <a:off x="7190087" y="284208"/>
            <a:ext cx="4797925" cy="6397234"/>
          </a:xfrm>
          <a:prstGeom prst="rect">
            <a:avLst/>
          </a:prstGeom>
        </p:spPr>
      </p:pic>
      <p:pic>
        <p:nvPicPr>
          <p:cNvPr id="9" name="Picture 8" descr="A picture containing broom&#10;&#10;Description automatically generated">
            <a:extLst>
              <a:ext uri="{FF2B5EF4-FFF2-40B4-BE49-F238E27FC236}">
                <a16:creationId xmlns:a16="http://schemas.microsoft.com/office/drawing/2014/main" id="{701CA973-83A8-084B-B1CC-BA950AE77E82}"/>
              </a:ext>
            </a:extLst>
          </p:cNvPr>
          <p:cNvPicPr>
            <a:picLocks noChangeAspect="1"/>
          </p:cNvPicPr>
          <p:nvPr/>
        </p:nvPicPr>
        <p:blipFill>
          <a:blip r:embed="rId3"/>
          <a:stretch>
            <a:fillRect/>
          </a:stretch>
        </p:blipFill>
        <p:spPr>
          <a:xfrm rot="16200000">
            <a:off x="1061239" y="680691"/>
            <a:ext cx="5143500" cy="6858000"/>
          </a:xfrm>
          <a:prstGeom prst="rect">
            <a:avLst/>
          </a:prstGeom>
        </p:spPr>
      </p:pic>
    </p:spTree>
    <p:extLst>
      <p:ext uri="{BB962C8B-B14F-4D97-AF65-F5344CB8AC3E}">
        <p14:creationId xmlns:p14="http://schemas.microsoft.com/office/powerpoint/2010/main" val="949529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E5E017F8-B7CC-F440-A80F-BB54FB2F743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2899" y="900409"/>
            <a:ext cx="4281618" cy="5708824"/>
          </a:xfrm>
          <a:prstGeom prst="rect">
            <a:avLst/>
          </a:prstGeom>
        </p:spPr>
      </p:pic>
      <p:pic>
        <p:nvPicPr>
          <p:cNvPr id="4" name="Picture 3">
            <a:extLst>
              <a:ext uri="{FF2B5EF4-FFF2-40B4-BE49-F238E27FC236}">
                <a16:creationId xmlns:a16="http://schemas.microsoft.com/office/drawing/2014/main" id="{426938FA-EAE5-4845-85BC-DBA5BA1AC5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43882" y="1614014"/>
            <a:ext cx="5708822" cy="4281617"/>
          </a:xfrm>
          <a:prstGeom prst="rect">
            <a:avLst/>
          </a:prstGeom>
        </p:spPr>
      </p:pic>
      <p:sp>
        <p:nvSpPr>
          <p:cNvPr id="5" name="TextBox 4">
            <a:extLst>
              <a:ext uri="{FF2B5EF4-FFF2-40B4-BE49-F238E27FC236}">
                <a16:creationId xmlns:a16="http://schemas.microsoft.com/office/drawing/2014/main" id="{0C022F42-CB1F-6945-911F-F527BA267062}"/>
              </a:ext>
            </a:extLst>
          </p:cNvPr>
          <p:cNvSpPr txBox="1"/>
          <p:nvPr/>
        </p:nvSpPr>
        <p:spPr>
          <a:xfrm>
            <a:off x="3484179" y="360375"/>
            <a:ext cx="5223641" cy="276999"/>
          </a:xfrm>
          <a:prstGeom prst="rect">
            <a:avLst/>
          </a:prstGeom>
          <a:noFill/>
        </p:spPr>
        <p:txBody>
          <a:bodyPr wrap="square" rtlCol="0">
            <a:spAutoFit/>
          </a:bodyPr>
          <a:lstStyle/>
          <a:p>
            <a:pPr algn="ctr"/>
            <a:r>
              <a:rPr lang="en-US" sz="1200" dirty="0"/>
              <a:t>Measure out and cut 12 inches of black 24 </a:t>
            </a:r>
            <a:r>
              <a:rPr lang="en-US" sz="1200" dirty="0" err="1"/>
              <a:t>awg</a:t>
            </a:r>
            <a:r>
              <a:rPr lang="en-US" sz="1200" dirty="0"/>
              <a:t> wires. Strip 3-4mm off one end.</a:t>
            </a:r>
          </a:p>
        </p:txBody>
      </p:sp>
    </p:spTree>
    <p:extLst>
      <p:ext uri="{BB962C8B-B14F-4D97-AF65-F5344CB8AC3E}">
        <p14:creationId xmlns:p14="http://schemas.microsoft.com/office/powerpoint/2010/main" val="1230564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needle&#10;&#10;Description automatically generated with low confidence">
            <a:extLst>
              <a:ext uri="{FF2B5EF4-FFF2-40B4-BE49-F238E27FC236}">
                <a16:creationId xmlns:a16="http://schemas.microsoft.com/office/drawing/2014/main" id="{BA532B81-4436-BD42-BA95-76EB32136F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6994963" y="1031214"/>
            <a:ext cx="4195599" cy="5594132"/>
          </a:xfrm>
          <a:prstGeom prst="rect">
            <a:avLst/>
          </a:prstGeom>
        </p:spPr>
      </p:pic>
      <p:pic>
        <p:nvPicPr>
          <p:cNvPr id="5" name="Picture 4" descr="A picture containing chain&#10;&#10;Description automatically generated">
            <a:extLst>
              <a:ext uri="{FF2B5EF4-FFF2-40B4-BE49-F238E27FC236}">
                <a16:creationId xmlns:a16="http://schemas.microsoft.com/office/drawing/2014/main" id="{584CF887-002F-2E48-9BC5-36B3066488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1001440" y="1031216"/>
            <a:ext cx="4195598" cy="5594131"/>
          </a:xfrm>
          <a:prstGeom prst="rect">
            <a:avLst/>
          </a:prstGeom>
        </p:spPr>
      </p:pic>
      <p:sp>
        <p:nvSpPr>
          <p:cNvPr id="4" name="TextBox 3">
            <a:extLst>
              <a:ext uri="{FF2B5EF4-FFF2-40B4-BE49-F238E27FC236}">
                <a16:creationId xmlns:a16="http://schemas.microsoft.com/office/drawing/2014/main" id="{81354DFC-D9B2-4E4F-B770-64846A2088DC}"/>
              </a:ext>
            </a:extLst>
          </p:cNvPr>
          <p:cNvSpPr txBox="1"/>
          <p:nvPr/>
        </p:nvSpPr>
        <p:spPr>
          <a:xfrm>
            <a:off x="1342696" y="701086"/>
            <a:ext cx="9506607" cy="461665"/>
          </a:xfrm>
          <a:prstGeom prst="rect">
            <a:avLst/>
          </a:prstGeom>
          <a:noFill/>
        </p:spPr>
        <p:txBody>
          <a:bodyPr wrap="square" rtlCol="0">
            <a:spAutoFit/>
          </a:bodyPr>
          <a:lstStyle/>
          <a:p>
            <a:pPr algn="ctr"/>
            <a:r>
              <a:rPr lang="en-US" sz="1200" dirty="0"/>
              <a:t>Solder the stripped end of the black wire onto the metal braid near the shrink tube joint at end of the harness. The black wire should be soldered so the that its length runs with that of the metal braid.</a:t>
            </a:r>
          </a:p>
        </p:txBody>
      </p:sp>
    </p:spTree>
    <p:extLst>
      <p:ext uri="{BB962C8B-B14F-4D97-AF65-F5344CB8AC3E}">
        <p14:creationId xmlns:p14="http://schemas.microsoft.com/office/powerpoint/2010/main" val="1709488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yellow&#10;&#10;Description automatically generated">
            <a:extLst>
              <a:ext uri="{FF2B5EF4-FFF2-40B4-BE49-F238E27FC236}">
                <a16:creationId xmlns:a16="http://schemas.microsoft.com/office/drawing/2014/main" id="{243517FF-FEED-0843-816B-3F53D7C47233}"/>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1FF0D24A-5538-7847-8F35-C005B1B9300F}"/>
              </a:ext>
            </a:extLst>
          </p:cNvPr>
          <p:cNvSpPr txBox="1"/>
          <p:nvPr/>
        </p:nvSpPr>
        <p:spPr>
          <a:xfrm>
            <a:off x="6298123" y="3290500"/>
            <a:ext cx="3831021" cy="276999"/>
          </a:xfrm>
          <a:prstGeom prst="rect">
            <a:avLst/>
          </a:prstGeom>
          <a:noFill/>
        </p:spPr>
        <p:txBody>
          <a:bodyPr wrap="square" rtlCol="0">
            <a:spAutoFit/>
          </a:bodyPr>
          <a:lstStyle/>
          <a:p>
            <a:pPr algn="ctr"/>
            <a:r>
              <a:rPr lang="en-US" sz="1200" dirty="0"/>
              <a:t>Measure out and cut 30 inches of 1/4</a:t>
            </a:r>
            <a:r>
              <a:rPr lang="en-US" sz="1200" baseline="30000" dirty="0"/>
              <a:t>th</a:t>
            </a:r>
            <a:r>
              <a:rPr lang="en-US" sz="1200" dirty="0"/>
              <a:t> plastic braid.</a:t>
            </a:r>
          </a:p>
        </p:txBody>
      </p:sp>
      <p:sp>
        <p:nvSpPr>
          <p:cNvPr id="2" name="Rectangle 1">
            <a:extLst>
              <a:ext uri="{FF2B5EF4-FFF2-40B4-BE49-F238E27FC236}">
                <a16:creationId xmlns:a16="http://schemas.microsoft.com/office/drawing/2014/main" id="{4550BC33-A492-2E31-E3E1-43F23C292797}"/>
              </a:ext>
            </a:extLst>
          </p:cNvPr>
          <p:cNvSpPr/>
          <p:nvPr/>
        </p:nvSpPr>
        <p:spPr>
          <a:xfrm>
            <a:off x="7893269" y="174471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0462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 broom&#10;&#10;Description automatically generated">
            <a:extLst>
              <a:ext uri="{FF2B5EF4-FFF2-40B4-BE49-F238E27FC236}">
                <a16:creationId xmlns:a16="http://schemas.microsoft.com/office/drawing/2014/main" id="{AAA9E251-3D7F-4540-8549-A12289788FB9}"/>
              </a:ext>
            </a:extLst>
          </p:cNvPr>
          <p:cNvPicPr>
            <a:picLocks noChangeAspect="1"/>
          </p:cNvPicPr>
          <p:nvPr/>
        </p:nvPicPr>
        <p:blipFill>
          <a:blip r:embed="rId2"/>
          <a:stretch>
            <a:fillRect/>
          </a:stretch>
        </p:blipFill>
        <p:spPr>
          <a:xfrm rot="16200000">
            <a:off x="6301347" y="981582"/>
            <a:ext cx="4803764" cy="6405019"/>
          </a:xfrm>
          <a:prstGeom prst="rect">
            <a:avLst/>
          </a:prstGeom>
        </p:spPr>
      </p:pic>
      <p:pic>
        <p:nvPicPr>
          <p:cNvPr id="5" name="Picture 4">
            <a:extLst>
              <a:ext uri="{FF2B5EF4-FFF2-40B4-BE49-F238E27FC236}">
                <a16:creationId xmlns:a16="http://schemas.microsoft.com/office/drawing/2014/main" id="{065272E0-74BE-7449-B98A-B2F7DB9033BD}"/>
              </a:ext>
            </a:extLst>
          </p:cNvPr>
          <p:cNvPicPr>
            <a:picLocks noChangeAspect="1"/>
          </p:cNvPicPr>
          <p:nvPr/>
        </p:nvPicPr>
        <p:blipFill>
          <a:blip r:embed="rId3"/>
          <a:stretch>
            <a:fillRect/>
          </a:stretch>
        </p:blipFill>
        <p:spPr>
          <a:xfrm>
            <a:off x="456650" y="272027"/>
            <a:ext cx="4735460" cy="6313946"/>
          </a:xfrm>
          <a:prstGeom prst="rect">
            <a:avLst/>
          </a:prstGeom>
        </p:spPr>
      </p:pic>
      <p:sp>
        <p:nvSpPr>
          <p:cNvPr id="4" name="TextBox 3">
            <a:extLst>
              <a:ext uri="{FF2B5EF4-FFF2-40B4-BE49-F238E27FC236}">
                <a16:creationId xmlns:a16="http://schemas.microsoft.com/office/drawing/2014/main" id="{A36F4C74-938D-E044-9969-D53AFFFCAA58}"/>
              </a:ext>
            </a:extLst>
          </p:cNvPr>
          <p:cNvSpPr txBox="1"/>
          <p:nvPr/>
        </p:nvSpPr>
        <p:spPr>
          <a:xfrm>
            <a:off x="6022759" y="978223"/>
            <a:ext cx="5360939" cy="461665"/>
          </a:xfrm>
          <a:prstGeom prst="rect">
            <a:avLst/>
          </a:prstGeom>
          <a:noFill/>
        </p:spPr>
        <p:txBody>
          <a:bodyPr wrap="square" rtlCol="0">
            <a:spAutoFit/>
          </a:bodyPr>
          <a:lstStyle/>
          <a:p>
            <a:pPr algn="ctr"/>
            <a:r>
              <a:rPr lang="en-US" sz="1200" dirty="0"/>
              <a:t>Put the plastic braid onto the wire harness. Place it over top the metal braid so that  each end of the plastic braid ends midway through the metal shrink tube joints. </a:t>
            </a:r>
          </a:p>
        </p:txBody>
      </p:sp>
    </p:spTree>
    <p:extLst>
      <p:ext uri="{BB962C8B-B14F-4D97-AF65-F5344CB8AC3E}">
        <p14:creationId xmlns:p14="http://schemas.microsoft.com/office/powerpoint/2010/main" val="1066313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snake&#10;&#10;Description automatically generated with low confidence">
            <a:extLst>
              <a:ext uri="{FF2B5EF4-FFF2-40B4-BE49-F238E27FC236}">
                <a16:creationId xmlns:a16="http://schemas.microsoft.com/office/drawing/2014/main" id="{6E6143DF-483B-A442-B45E-81BEBC73DD2F}"/>
              </a:ext>
            </a:extLst>
          </p:cNvPr>
          <p:cNvPicPr>
            <a:picLocks noChangeAspect="1"/>
          </p:cNvPicPr>
          <p:nvPr/>
        </p:nvPicPr>
        <p:blipFill>
          <a:blip r:embed="rId2"/>
          <a:stretch>
            <a:fillRect/>
          </a:stretch>
        </p:blipFill>
        <p:spPr>
          <a:xfrm rot="16200000">
            <a:off x="3213014" y="-170163"/>
            <a:ext cx="5765971" cy="7687961"/>
          </a:xfrm>
          <a:prstGeom prst="rect">
            <a:avLst/>
          </a:prstGeom>
        </p:spPr>
      </p:pic>
      <p:sp>
        <p:nvSpPr>
          <p:cNvPr id="4" name="Rectangle 3">
            <a:extLst>
              <a:ext uri="{FF2B5EF4-FFF2-40B4-BE49-F238E27FC236}">
                <a16:creationId xmlns:a16="http://schemas.microsoft.com/office/drawing/2014/main" id="{C54777FB-ADBD-0148-8F5C-D069A644F8E2}"/>
              </a:ext>
            </a:extLst>
          </p:cNvPr>
          <p:cNvSpPr/>
          <p:nvPr/>
        </p:nvSpPr>
        <p:spPr>
          <a:xfrm>
            <a:off x="1072054" y="301197"/>
            <a:ext cx="10047890" cy="276999"/>
          </a:xfrm>
          <a:prstGeom prst="rect">
            <a:avLst/>
          </a:prstGeom>
        </p:spPr>
        <p:txBody>
          <a:bodyPr wrap="square">
            <a:spAutoFit/>
          </a:bodyPr>
          <a:lstStyle/>
          <a:p>
            <a:pPr algn="ctr"/>
            <a:r>
              <a:rPr lang="en-US" sz="1200" dirty="0"/>
              <a:t>Thread the ground wire through one of the holes in the plastic braid so it appears as shown. </a:t>
            </a:r>
          </a:p>
        </p:txBody>
      </p:sp>
    </p:spTree>
    <p:extLst>
      <p:ext uri="{BB962C8B-B14F-4D97-AF65-F5344CB8AC3E}">
        <p14:creationId xmlns:p14="http://schemas.microsoft.com/office/powerpoint/2010/main" val="19260055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10;&#10;Description automatically generated">
            <a:extLst>
              <a:ext uri="{FF2B5EF4-FFF2-40B4-BE49-F238E27FC236}">
                <a16:creationId xmlns:a16="http://schemas.microsoft.com/office/drawing/2014/main" id="{24515AFC-4DF6-8049-ACA4-4B3CCFABCB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82598" y="960223"/>
            <a:ext cx="4256904" cy="5675872"/>
          </a:xfrm>
          <a:prstGeom prst="rect">
            <a:avLst/>
          </a:prstGeom>
        </p:spPr>
      </p:pic>
      <p:pic>
        <p:nvPicPr>
          <p:cNvPr id="5" name="Picture 4" descr="A picture containing yellow, connector&#10;&#10;Description automatically generated">
            <a:extLst>
              <a:ext uri="{FF2B5EF4-FFF2-40B4-BE49-F238E27FC236}">
                <a16:creationId xmlns:a16="http://schemas.microsoft.com/office/drawing/2014/main" id="{C6953330-8552-5843-9146-B607D890B2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52499" y="960224"/>
            <a:ext cx="4256903" cy="5675870"/>
          </a:xfrm>
          <a:prstGeom prst="rect">
            <a:avLst/>
          </a:prstGeom>
        </p:spPr>
      </p:pic>
      <p:sp>
        <p:nvSpPr>
          <p:cNvPr id="4" name="TextBox 3">
            <a:extLst>
              <a:ext uri="{FF2B5EF4-FFF2-40B4-BE49-F238E27FC236}">
                <a16:creationId xmlns:a16="http://schemas.microsoft.com/office/drawing/2014/main" id="{23916C02-ECCB-5546-A699-0856EF4A7D28}"/>
              </a:ext>
            </a:extLst>
          </p:cNvPr>
          <p:cNvSpPr txBox="1"/>
          <p:nvPr/>
        </p:nvSpPr>
        <p:spPr>
          <a:xfrm>
            <a:off x="2212427" y="783960"/>
            <a:ext cx="7767145" cy="461665"/>
          </a:xfrm>
          <a:prstGeom prst="rect">
            <a:avLst/>
          </a:prstGeom>
          <a:noFill/>
        </p:spPr>
        <p:txBody>
          <a:bodyPr wrap="square" rtlCol="0">
            <a:spAutoFit/>
          </a:bodyPr>
          <a:lstStyle/>
          <a:p>
            <a:pPr algn="ctr"/>
            <a:r>
              <a:rPr lang="en-US" sz="1200" dirty="0"/>
              <a:t>Put the last piece of the 6.4mm shrink tube onto the wire harness. Place the shrink tube on plastic braid end without the ground wire. The plastic braid should end midway through the piece of shrink tube. Apply the heat gun.</a:t>
            </a:r>
          </a:p>
        </p:txBody>
      </p:sp>
    </p:spTree>
    <p:extLst>
      <p:ext uri="{BB962C8B-B14F-4D97-AF65-F5344CB8AC3E}">
        <p14:creationId xmlns:p14="http://schemas.microsoft.com/office/powerpoint/2010/main" val="27549673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ool, shovel, broom&#10;&#10;Description automatically generated">
            <a:extLst>
              <a:ext uri="{FF2B5EF4-FFF2-40B4-BE49-F238E27FC236}">
                <a16:creationId xmlns:a16="http://schemas.microsoft.com/office/drawing/2014/main" id="{C73F1ED4-DC01-D44C-B1C8-8EBBAF71AA4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09284" y="904877"/>
            <a:ext cx="4357301" cy="5809735"/>
          </a:xfrm>
          <a:prstGeom prst="rect">
            <a:avLst/>
          </a:prstGeom>
        </p:spPr>
      </p:pic>
      <p:pic>
        <p:nvPicPr>
          <p:cNvPr id="5" name="Picture 4" descr="A picture containing text, measuring stick&#10;&#10;Description automatically generated">
            <a:extLst>
              <a:ext uri="{FF2B5EF4-FFF2-40B4-BE49-F238E27FC236}">
                <a16:creationId xmlns:a16="http://schemas.microsoft.com/office/drawing/2014/main" id="{4BA61FC5-E675-C144-92B8-54B49E1801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25417" y="904876"/>
            <a:ext cx="4357301" cy="5809735"/>
          </a:xfrm>
          <a:prstGeom prst="rect">
            <a:avLst/>
          </a:prstGeom>
        </p:spPr>
      </p:pic>
      <p:sp>
        <p:nvSpPr>
          <p:cNvPr id="4" name="TextBox 3">
            <a:extLst>
              <a:ext uri="{FF2B5EF4-FFF2-40B4-BE49-F238E27FC236}">
                <a16:creationId xmlns:a16="http://schemas.microsoft.com/office/drawing/2014/main" id="{C5C68F49-E766-9C48-8761-D3417D577773}"/>
              </a:ext>
            </a:extLst>
          </p:cNvPr>
          <p:cNvSpPr txBox="1"/>
          <p:nvPr/>
        </p:nvSpPr>
        <p:spPr>
          <a:xfrm>
            <a:off x="1418896" y="638772"/>
            <a:ext cx="9354207" cy="461665"/>
          </a:xfrm>
          <a:prstGeom prst="rect">
            <a:avLst/>
          </a:prstGeom>
          <a:noFill/>
        </p:spPr>
        <p:txBody>
          <a:bodyPr wrap="square" rtlCol="0">
            <a:spAutoFit/>
          </a:bodyPr>
          <a:lstStyle/>
          <a:p>
            <a:pPr algn="ctr"/>
            <a:r>
              <a:rPr lang="en-US" sz="1200" dirty="0"/>
              <a:t>Measure out and cut one length of 6.4mm adhesive shrink tube that is 1in long. Place the piece of shrink tube onto the ground wire end of the harness. The shrink tube should be placed such that it covers the solder joint and the length of shrink tube beneath. Apply the heat gun.</a:t>
            </a:r>
          </a:p>
        </p:txBody>
      </p:sp>
    </p:spTree>
    <p:extLst>
      <p:ext uri="{BB962C8B-B14F-4D97-AF65-F5344CB8AC3E}">
        <p14:creationId xmlns:p14="http://schemas.microsoft.com/office/powerpoint/2010/main" val="2443504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8A6FB91B-9B14-1744-ABC5-BC76EA1F7E7D}"/>
              </a:ext>
            </a:extLst>
          </p:cNvPr>
          <p:cNvPicPr>
            <a:picLocks noChangeAspect="1"/>
          </p:cNvPicPr>
          <p:nvPr/>
        </p:nvPicPr>
        <p:blipFill>
          <a:blip r:embed="rId2"/>
          <a:stretch>
            <a:fillRect/>
          </a:stretch>
        </p:blipFill>
        <p:spPr>
          <a:xfrm rot="16200000">
            <a:off x="3256263" y="-7466"/>
            <a:ext cx="5679474" cy="7572632"/>
          </a:xfrm>
          <a:prstGeom prst="rect">
            <a:avLst/>
          </a:prstGeom>
        </p:spPr>
      </p:pic>
      <p:sp>
        <p:nvSpPr>
          <p:cNvPr id="4" name="TextBox 3">
            <a:extLst>
              <a:ext uri="{FF2B5EF4-FFF2-40B4-BE49-F238E27FC236}">
                <a16:creationId xmlns:a16="http://schemas.microsoft.com/office/drawing/2014/main" id="{CAE5D6FF-6FC4-AA45-9D85-817008DF8AF9}"/>
              </a:ext>
            </a:extLst>
          </p:cNvPr>
          <p:cNvSpPr txBox="1"/>
          <p:nvPr/>
        </p:nvSpPr>
        <p:spPr>
          <a:xfrm>
            <a:off x="1418895" y="383492"/>
            <a:ext cx="9354207" cy="276999"/>
          </a:xfrm>
          <a:prstGeom prst="rect">
            <a:avLst/>
          </a:prstGeom>
          <a:noFill/>
        </p:spPr>
        <p:txBody>
          <a:bodyPr wrap="square" rtlCol="0">
            <a:spAutoFit/>
          </a:bodyPr>
          <a:lstStyle/>
          <a:p>
            <a:pPr algn="ctr"/>
            <a:r>
              <a:rPr lang="en-US" sz="1200" dirty="0"/>
              <a:t>Measure and cut the ground wire end of the twisted pairs so that they measure 2.5 inches.</a:t>
            </a:r>
          </a:p>
        </p:txBody>
      </p:sp>
    </p:spTree>
    <p:extLst>
      <p:ext uri="{BB962C8B-B14F-4D97-AF65-F5344CB8AC3E}">
        <p14:creationId xmlns:p14="http://schemas.microsoft.com/office/powerpoint/2010/main" val="17658641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plant&#10;&#10;Description automatically generated with low confidence">
            <a:extLst>
              <a:ext uri="{FF2B5EF4-FFF2-40B4-BE49-F238E27FC236}">
                <a16:creationId xmlns:a16="http://schemas.microsoft.com/office/drawing/2014/main" id="{C76B7EAF-D6AD-E74A-A65B-CC20B7DA6D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0899" y="988541"/>
            <a:ext cx="4151870" cy="5535827"/>
          </a:xfrm>
          <a:prstGeom prst="rect">
            <a:avLst/>
          </a:prstGeom>
        </p:spPr>
      </p:pic>
      <p:pic>
        <p:nvPicPr>
          <p:cNvPr id="4" name="Picture 3" descr="A picture containing indoor&#10;&#10;Description automatically generated">
            <a:extLst>
              <a:ext uri="{FF2B5EF4-FFF2-40B4-BE49-F238E27FC236}">
                <a16:creationId xmlns:a16="http://schemas.microsoft.com/office/drawing/2014/main" id="{03D009EC-C705-1547-9971-0F86E0CC4D3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 b="-1"/>
          <a:stretch/>
        </p:blipFill>
        <p:spPr>
          <a:xfrm>
            <a:off x="6749233" y="1315996"/>
            <a:ext cx="5129854" cy="5208372"/>
          </a:xfrm>
          <a:prstGeom prst="rect">
            <a:avLst/>
          </a:prstGeom>
        </p:spPr>
      </p:pic>
      <p:sp>
        <p:nvSpPr>
          <p:cNvPr id="5" name="Oval 4">
            <a:extLst>
              <a:ext uri="{FF2B5EF4-FFF2-40B4-BE49-F238E27FC236}">
                <a16:creationId xmlns:a16="http://schemas.microsoft.com/office/drawing/2014/main" id="{2A340659-37A2-7D46-9F79-19391360B282}"/>
              </a:ext>
            </a:extLst>
          </p:cNvPr>
          <p:cNvSpPr/>
          <p:nvPr/>
        </p:nvSpPr>
        <p:spPr>
          <a:xfrm>
            <a:off x="8425888" y="2869939"/>
            <a:ext cx="395416" cy="20913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2B4532F-1D3C-9446-95D3-BBF0D53430B9}"/>
              </a:ext>
            </a:extLst>
          </p:cNvPr>
          <p:cNvSpPr>
            <a:spLocks noGrp="1"/>
          </p:cNvSpPr>
          <p:nvPr>
            <p:ph type="title"/>
          </p:nvPr>
        </p:nvSpPr>
        <p:spPr>
          <a:xfrm>
            <a:off x="7224841" y="589148"/>
            <a:ext cx="4178638" cy="500869"/>
          </a:xfrm>
          <a:noFill/>
        </p:spPr>
        <p:txBody>
          <a:bodyPr vert="horz" lIns="91440" tIns="45720" rIns="91440" bIns="45720" rtlCol="0" anchor="b">
            <a:normAutofit/>
          </a:bodyPr>
          <a:lstStyle/>
          <a:p>
            <a:pPr algn="ctr"/>
            <a:r>
              <a:rPr lang="en-US" sz="1200" dirty="0">
                <a:latin typeface="+mn-lt"/>
              </a:rPr>
              <a:t>Strip all the wires (about 2-3mm). Using the KK 254 crimper, crimp on KK 254 tips. Be sure to use slot A.</a:t>
            </a:r>
          </a:p>
        </p:txBody>
      </p:sp>
    </p:spTree>
    <p:extLst>
      <p:ext uri="{BB962C8B-B14F-4D97-AF65-F5344CB8AC3E}">
        <p14:creationId xmlns:p14="http://schemas.microsoft.com/office/powerpoint/2010/main" val="3847353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 black, plant&#10;&#10;Description automatically generated">
            <a:extLst>
              <a:ext uri="{FF2B5EF4-FFF2-40B4-BE49-F238E27FC236}">
                <a16:creationId xmlns:a16="http://schemas.microsoft.com/office/drawing/2014/main" id="{F15D3F60-7F8B-F84B-8AF1-E9865294866C}"/>
              </a:ext>
            </a:extLst>
          </p:cNvPr>
          <p:cNvPicPr>
            <a:picLocks noChangeAspect="1"/>
          </p:cNvPicPr>
          <p:nvPr/>
        </p:nvPicPr>
        <p:blipFill>
          <a:blip r:embed="rId2"/>
          <a:stretch>
            <a:fillRect/>
          </a:stretch>
        </p:blipFill>
        <p:spPr>
          <a:xfrm rot="16200000">
            <a:off x="3174705" y="-127682"/>
            <a:ext cx="5842589" cy="7790118"/>
          </a:xfrm>
          <a:prstGeom prst="rect">
            <a:avLst/>
          </a:prstGeom>
        </p:spPr>
      </p:pic>
      <p:sp>
        <p:nvSpPr>
          <p:cNvPr id="3" name="TextBox 2">
            <a:extLst>
              <a:ext uri="{FF2B5EF4-FFF2-40B4-BE49-F238E27FC236}">
                <a16:creationId xmlns:a16="http://schemas.microsoft.com/office/drawing/2014/main" id="{FDA5A7E5-721B-6043-88E7-52AC26E87369}"/>
              </a:ext>
            </a:extLst>
          </p:cNvPr>
          <p:cNvSpPr txBox="1"/>
          <p:nvPr/>
        </p:nvSpPr>
        <p:spPr>
          <a:xfrm>
            <a:off x="3329150" y="326983"/>
            <a:ext cx="5533697" cy="276999"/>
          </a:xfrm>
          <a:prstGeom prst="rect">
            <a:avLst/>
          </a:prstGeom>
          <a:noFill/>
        </p:spPr>
        <p:txBody>
          <a:bodyPr wrap="square" rtlCol="0">
            <a:spAutoFit/>
          </a:bodyPr>
          <a:lstStyle/>
          <a:p>
            <a:pPr algn="ctr"/>
            <a:r>
              <a:rPr lang="en-US" sz="1200" dirty="0"/>
              <a:t>Measure out and cut 118 inches of white, yellow, black, and green 28 </a:t>
            </a:r>
            <a:r>
              <a:rPr lang="en-US" sz="1200" dirty="0" err="1"/>
              <a:t>awg</a:t>
            </a:r>
            <a:r>
              <a:rPr lang="en-US" sz="1200" dirty="0"/>
              <a:t> wire.</a:t>
            </a:r>
          </a:p>
        </p:txBody>
      </p:sp>
    </p:spTree>
    <p:extLst>
      <p:ext uri="{BB962C8B-B14F-4D97-AF65-F5344CB8AC3E}">
        <p14:creationId xmlns:p14="http://schemas.microsoft.com/office/powerpoint/2010/main" val="957787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1F777B-3052-354C-B958-FEA4202E4EBA}"/>
              </a:ext>
            </a:extLst>
          </p:cNvPr>
          <p:cNvPicPr>
            <a:picLocks noChangeAspect="1"/>
          </p:cNvPicPr>
          <p:nvPr/>
        </p:nvPicPr>
        <p:blipFill>
          <a:blip r:embed="rId2"/>
          <a:stretch>
            <a:fillRect/>
          </a:stretch>
        </p:blipFill>
        <p:spPr>
          <a:xfrm rot="16200000">
            <a:off x="3324224" y="39902"/>
            <a:ext cx="5543551" cy="7391401"/>
          </a:xfrm>
          <a:prstGeom prst="rect">
            <a:avLst/>
          </a:prstGeom>
        </p:spPr>
      </p:pic>
      <p:sp>
        <p:nvSpPr>
          <p:cNvPr id="4" name="Title 1">
            <a:extLst>
              <a:ext uri="{FF2B5EF4-FFF2-40B4-BE49-F238E27FC236}">
                <a16:creationId xmlns:a16="http://schemas.microsoft.com/office/drawing/2014/main" id="{ABAE6B79-4E57-C34A-9902-EBC3BAC11534}"/>
              </a:ext>
            </a:extLst>
          </p:cNvPr>
          <p:cNvSpPr>
            <a:spLocks noGrp="1"/>
          </p:cNvSpPr>
          <p:nvPr>
            <p:ph type="title"/>
          </p:nvPr>
        </p:nvSpPr>
        <p:spPr>
          <a:xfrm>
            <a:off x="3071664" y="224083"/>
            <a:ext cx="6048669" cy="524039"/>
          </a:xfrm>
          <a:noFill/>
        </p:spPr>
        <p:txBody>
          <a:bodyPr vert="horz" lIns="91440" tIns="45720" rIns="91440" bIns="45720" rtlCol="0" anchor="b">
            <a:noAutofit/>
          </a:bodyPr>
          <a:lstStyle/>
          <a:p>
            <a:pPr algn="ctr"/>
            <a:r>
              <a:rPr lang="en-US" sz="1200" dirty="0">
                <a:latin typeface="+mn-lt"/>
              </a:rPr>
              <a:t>Once the wire ends are crimped, they should look as shown: isolation held by the first grip but not the second and a bit of exposed wire peaking out the end of the second grip.</a:t>
            </a:r>
          </a:p>
        </p:txBody>
      </p:sp>
      <p:cxnSp>
        <p:nvCxnSpPr>
          <p:cNvPr id="5" name="Straight Arrow Connector 4">
            <a:extLst>
              <a:ext uri="{FF2B5EF4-FFF2-40B4-BE49-F238E27FC236}">
                <a16:creationId xmlns:a16="http://schemas.microsoft.com/office/drawing/2014/main" id="{57B08A03-570A-EA45-83CC-590EC01DCF24}"/>
              </a:ext>
            </a:extLst>
          </p:cNvPr>
          <p:cNvCxnSpPr>
            <a:cxnSpLocks/>
          </p:cNvCxnSpPr>
          <p:nvPr/>
        </p:nvCxnSpPr>
        <p:spPr>
          <a:xfrm flipH="1">
            <a:off x="7127246" y="3196090"/>
            <a:ext cx="910393" cy="37483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D32AED9-8B00-634C-BBC5-32DBF6ACD7EF}"/>
              </a:ext>
            </a:extLst>
          </p:cNvPr>
          <p:cNvCxnSpPr>
            <a:cxnSpLocks/>
          </p:cNvCxnSpPr>
          <p:nvPr/>
        </p:nvCxnSpPr>
        <p:spPr>
          <a:xfrm flipH="1" flipV="1">
            <a:off x="7182037" y="3940506"/>
            <a:ext cx="855602" cy="47054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3E3299D-B7F5-D041-BDDA-8FB68638C325}"/>
              </a:ext>
            </a:extLst>
          </p:cNvPr>
          <p:cNvSpPr txBox="1"/>
          <p:nvPr/>
        </p:nvSpPr>
        <p:spPr>
          <a:xfrm>
            <a:off x="7398197" y="4411051"/>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8" name="TextBox 7">
            <a:extLst>
              <a:ext uri="{FF2B5EF4-FFF2-40B4-BE49-F238E27FC236}">
                <a16:creationId xmlns:a16="http://schemas.microsoft.com/office/drawing/2014/main" id="{58CCE292-B50C-3246-8509-0CF7ED942419}"/>
              </a:ext>
            </a:extLst>
          </p:cNvPr>
          <p:cNvSpPr txBox="1"/>
          <p:nvPr/>
        </p:nvSpPr>
        <p:spPr>
          <a:xfrm>
            <a:off x="7164932" y="2872802"/>
            <a:ext cx="1745414" cy="276999"/>
          </a:xfrm>
          <a:prstGeom prst="rect">
            <a:avLst/>
          </a:prstGeom>
          <a:noFill/>
        </p:spPr>
        <p:txBody>
          <a:bodyPr wrap="square" rtlCol="0">
            <a:spAutoFit/>
          </a:bodyPr>
          <a:lstStyle/>
          <a:p>
            <a:r>
              <a:rPr lang="en-US" sz="1200" dirty="0">
                <a:solidFill>
                  <a:srgbClr val="FF0000"/>
                </a:solidFill>
              </a:rPr>
              <a:t>Exposed wire just visible</a:t>
            </a:r>
          </a:p>
        </p:txBody>
      </p:sp>
    </p:spTree>
    <p:extLst>
      <p:ext uri="{BB962C8B-B14F-4D97-AF65-F5344CB8AC3E}">
        <p14:creationId xmlns:p14="http://schemas.microsoft.com/office/powerpoint/2010/main" val="29508702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505617-4484-514E-ABDB-3593A26D2A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5849825">
            <a:off x="946581" y="1104642"/>
            <a:ext cx="4196663" cy="5595551"/>
          </a:xfrm>
          <a:prstGeom prst="rect">
            <a:avLst/>
          </a:prstGeom>
        </p:spPr>
      </p:pic>
      <p:sp>
        <p:nvSpPr>
          <p:cNvPr id="4" name="Title 1">
            <a:extLst>
              <a:ext uri="{FF2B5EF4-FFF2-40B4-BE49-F238E27FC236}">
                <a16:creationId xmlns:a16="http://schemas.microsoft.com/office/drawing/2014/main" id="{E3346275-292B-3546-BF44-2ECCAF6E0FCA}"/>
              </a:ext>
            </a:extLst>
          </p:cNvPr>
          <p:cNvSpPr txBox="1">
            <a:spLocks/>
          </p:cNvSpPr>
          <p:nvPr/>
        </p:nvSpPr>
        <p:spPr>
          <a:xfrm>
            <a:off x="1787970" y="683172"/>
            <a:ext cx="8616060" cy="672736"/>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mn-lt"/>
              </a:rPr>
              <a:t>Before inserting the tips into the connector, have the extrusions of both face down. Then push each tip into the hole of the connector until the it clicks. If there are difficulties with pushing the wire tip in by hand, use the metal extraction tool to push on the bottom edge of it until it clicks in place. Please reference the accompanying pin out document to see where each wire should go. </a:t>
            </a:r>
          </a:p>
        </p:txBody>
      </p:sp>
      <p:sp>
        <p:nvSpPr>
          <p:cNvPr id="6" name="Oval 5">
            <a:extLst>
              <a:ext uri="{FF2B5EF4-FFF2-40B4-BE49-F238E27FC236}">
                <a16:creationId xmlns:a16="http://schemas.microsoft.com/office/drawing/2014/main" id="{1A2933D0-5E6A-CC45-AB91-8F882FDF7A37}"/>
              </a:ext>
            </a:extLst>
          </p:cNvPr>
          <p:cNvSpPr/>
          <p:nvPr/>
        </p:nvSpPr>
        <p:spPr>
          <a:xfrm>
            <a:off x="3975804" y="3902417"/>
            <a:ext cx="281315" cy="1335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449A16-1789-DE45-97D5-CCF82F85ED24}"/>
              </a:ext>
            </a:extLst>
          </p:cNvPr>
          <p:cNvSpPr/>
          <p:nvPr/>
        </p:nvSpPr>
        <p:spPr>
          <a:xfrm>
            <a:off x="4609762" y="3304659"/>
            <a:ext cx="185515" cy="1453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F071254-9C7F-7C43-9FEC-76B9B5F101E0}"/>
              </a:ext>
            </a:extLst>
          </p:cNvPr>
          <p:cNvCxnSpPr>
            <a:cxnSpLocks/>
          </p:cNvCxnSpPr>
          <p:nvPr/>
        </p:nvCxnSpPr>
        <p:spPr>
          <a:xfrm flipH="1">
            <a:off x="4108845" y="4139989"/>
            <a:ext cx="16091" cy="68832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FF3660-1818-5349-BF8D-D695A2034E27}"/>
              </a:ext>
            </a:extLst>
          </p:cNvPr>
          <p:cNvCxnSpPr>
            <a:cxnSpLocks/>
          </p:cNvCxnSpPr>
          <p:nvPr/>
        </p:nvCxnSpPr>
        <p:spPr>
          <a:xfrm flipH="1">
            <a:off x="4694473" y="3554037"/>
            <a:ext cx="16091" cy="68832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picture containing yellow&#10;&#10;Description automatically generated">
            <a:extLst>
              <a:ext uri="{FF2B5EF4-FFF2-40B4-BE49-F238E27FC236}">
                <a16:creationId xmlns:a16="http://schemas.microsoft.com/office/drawing/2014/main" id="{0D5FB3BD-FB94-F342-8DD5-80FCAFD0E82B}"/>
              </a:ext>
            </a:extLst>
          </p:cNvPr>
          <p:cNvPicPr>
            <a:picLocks noChangeAspect="1"/>
          </p:cNvPicPr>
          <p:nvPr/>
        </p:nvPicPr>
        <p:blipFill rotWithShape="1">
          <a:blip r:embed="rId3"/>
          <a:srcRect t="25441"/>
          <a:stretch/>
        </p:blipFill>
        <p:spPr>
          <a:xfrm>
            <a:off x="7504385" y="1804087"/>
            <a:ext cx="4225265" cy="4200442"/>
          </a:xfrm>
          <a:prstGeom prst="rect">
            <a:avLst/>
          </a:prstGeom>
        </p:spPr>
      </p:pic>
    </p:spTree>
    <p:extLst>
      <p:ext uri="{BB962C8B-B14F-4D97-AF65-F5344CB8AC3E}">
        <p14:creationId xmlns:p14="http://schemas.microsoft.com/office/powerpoint/2010/main" val="11701471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CED625-632B-A14D-BEB2-6C5BA23871A0}"/>
              </a:ext>
            </a:extLst>
          </p:cNvPr>
          <p:cNvSpPr/>
          <p:nvPr/>
        </p:nvSpPr>
        <p:spPr>
          <a:xfrm>
            <a:off x="5892362" y="3290500"/>
            <a:ext cx="5412828" cy="276999"/>
          </a:xfrm>
          <a:prstGeom prst="rect">
            <a:avLst/>
          </a:prstGeom>
        </p:spPr>
        <p:txBody>
          <a:bodyPr wrap="square">
            <a:spAutoFit/>
          </a:bodyPr>
          <a:lstStyle/>
          <a:p>
            <a:pPr algn="ctr"/>
            <a:r>
              <a:rPr lang="en-US" sz="1200" dirty="0"/>
              <a:t>Once all the wires are inserted, the connector should appear as shown on the left.</a:t>
            </a:r>
          </a:p>
        </p:txBody>
      </p:sp>
      <p:pic>
        <p:nvPicPr>
          <p:cNvPr id="5" name="Picture 4" descr="A yellow cable plugged into a wall&#10;&#10;Description automatically generated with low confidence">
            <a:extLst>
              <a:ext uri="{FF2B5EF4-FFF2-40B4-BE49-F238E27FC236}">
                <a16:creationId xmlns:a16="http://schemas.microsoft.com/office/drawing/2014/main" id="{3830F604-5A54-B64D-A82A-7013E1E232AC}"/>
              </a:ext>
            </a:extLst>
          </p:cNvPr>
          <p:cNvPicPr>
            <a:picLocks noChangeAspect="1"/>
          </p:cNvPicPr>
          <p:nvPr/>
        </p:nvPicPr>
        <p:blipFill>
          <a:blip r:embed="rId2"/>
          <a:stretch>
            <a:fillRect/>
          </a:stretch>
        </p:blipFill>
        <p:spPr>
          <a:xfrm>
            <a:off x="0" y="0"/>
            <a:ext cx="5143500" cy="6858000"/>
          </a:xfrm>
          <a:prstGeom prst="rect">
            <a:avLst/>
          </a:prstGeom>
        </p:spPr>
      </p:pic>
    </p:spTree>
    <p:extLst>
      <p:ext uri="{BB962C8B-B14F-4D97-AF65-F5344CB8AC3E}">
        <p14:creationId xmlns:p14="http://schemas.microsoft.com/office/powerpoint/2010/main" val="16027419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46754CE6-A04F-EB44-B4C2-0AA945281DB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23773" y="991585"/>
            <a:ext cx="4077357" cy="5436476"/>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8027CBCE-C0A2-E44B-BC46-CAD2A68C78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7090873" y="991585"/>
            <a:ext cx="4077358" cy="5436477"/>
          </a:xfrm>
          <a:prstGeom prst="rect">
            <a:avLst/>
          </a:prstGeom>
        </p:spPr>
      </p:pic>
      <p:sp>
        <p:nvSpPr>
          <p:cNvPr id="4" name="TextBox 3">
            <a:extLst>
              <a:ext uri="{FF2B5EF4-FFF2-40B4-BE49-F238E27FC236}">
                <a16:creationId xmlns:a16="http://schemas.microsoft.com/office/drawing/2014/main" id="{89F710F8-3232-314B-95D5-3AE6030F3DB3}"/>
              </a:ext>
            </a:extLst>
          </p:cNvPr>
          <p:cNvSpPr txBox="1"/>
          <p:nvPr/>
        </p:nvSpPr>
        <p:spPr>
          <a:xfrm>
            <a:off x="864476" y="832498"/>
            <a:ext cx="10463047" cy="276999"/>
          </a:xfrm>
          <a:prstGeom prst="rect">
            <a:avLst/>
          </a:prstGeom>
          <a:noFill/>
        </p:spPr>
        <p:txBody>
          <a:bodyPr wrap="square" rtlCol="0">
            <a:spAutoFit/>
          </a:bodyPr>
          <a:lstStyle/>
          <a:p>
            <a:pPr algn="ctr"/>
            <a:r>
              <a:rPr lang="en-US" sz="1200" dirty="0"/>
              <a:t>Take one of the feed through connectors and put it in the vise as shown. The side of the connector shown on the left is considered the front of the connector. </a:t>
            </a:r>
          </a:p>
        </p:txBody>
      </p:sp>
    </p:spTree>
    <p:extLst>
      <p:ext uri="{BB962C8B-B14F-4D97-AF65-F5344CB8AC3E}">
        <p14:creationId xmlns:p14="http://schemas.microsoft.com/office/powerpoint/2010/main" val="417500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sewing machine&#10;&#10;Description automatically generated with low confidence">
            <a:extLst>
              <a:ext uri="{FF2B5EF4-FFF2-40B4-BE49-F238E27FC236}">
                <a16:creationId xmlns:a16="http://schemas.microsoft.com/office/drawing/2014/main" id="{6EEFC526-F244-414B-953E-DFA651FE6DB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7018638" y="1209497"/>
            <a:ext cx="4059265" cy="5412354"/>
          </a:xfrm>
        </p:spPr>
      </p:pic>
      <p:sp>
        <p:nvSpPr>
          <p:cNvPr id="6" name="TextBox 5">
            <a:extLst>
              <a:ext uri="{FF2B5EF4-FFF2-40B4-BE49-F238E27FC236}">
                <a16:creationId xmlns:a16="http://schemas.microsoft.com/office/drawing/2014/main" id="{5B54F096-CA72-A948-A562-81E0592A93C3}"/>
              </a:ext>
            </a:extLst>
          </p:cNvPr>
          <p:cNvSpPr txBox="1"/>
          <p:nvPr/>
        </p:nvSpPr>
        <p:spPr>
          <a:xfrm>
            <a:off x="693684" y="477887"/>
            <a:ext cx="10633840" cy="461665"/>
          </a:xfrm>
          <a:prstGeom prst="rect">
            <a:avLst/>
          </a:prstGeom>
          <a:noFill/>
        </p:spPr>
        <p:txBody>
          <a:bodyPr wrap="square" rtlCol="0">
            <a:spAutoFit/>
          </a:bodyPr>
          <a:lstStyle/>
          <a:p>
            <a:pPr algn="ctr"/>
            <a:r>
              <a:rPr lang="en-US" sz="1200" dirty="0"/>
              <a:t>Using the T insertion tool, insert the white wire into the feed through connector. The middle two teeth of the insertion tool should be alternated in pushing on the middle of the wire (shown below) till its completely inserted. Push on the insertion tool gently to slowly insert the wire as it’s easily damaged if inserted too fast.</a:t>
            </a:r>
          </a:p>
        </p:txBody>
      </p:sp>
      <p:pic>
        <p:nvPicPr>
          <p:cNvPr id="3" name="Picture 2">
            <a:extLst>
              <a:ext uri="{FF2B5EF4-FFF2-40B4-BE49-F238E27FC236}">
                <a16:creationId xmlns:a16="http://schemas.microsoft.com/office/drawing/2014/main" id="{25A918ED-182B-EF45-BB2C-CAFF5C1BFE4A}"/>
              </a:ext>
            </a:extLst>
          </p:cNvPr>
          <p:cNvPicPr>
            <a:picLocks noChangeAspect="1"/>
          </p:cNvPicPr>
          <p:nvPr/>
        </p:nvPicPr>
        <p:blipFill>
          <a:blip r:embed="rId3"/>
          <a:stretch>
            <a:fillRect/>
          </a:stretch>
        </p:blipFill>
        <p:spPr>
          <a:xfrm>
            <a:off x="1114097" y="1209497"/>
            <a:ext cx="4059266" cy="5412355"/>
          </a:xfrm>
          <a:prstGeom prst="rect">
            <a:avLst/>
          </a:prstGeom>
        </p:spPr>
      </p:pic>
    </p:spTree>
    <p:extLst>
      <p:ext uri="{BB962C8B-B14F-4D97-AF65-F5344CB8AC3E}">
        <p14:creationId xmlns:p14="http://schemas.microsoft.com/office/powerpoint/2010/main" val="3983310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08258D-BC60-3041-8975-715F3D942DAD}"/>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99556" y="358589"/>
            <a:ext cx="4605612" cy="6140817"/>
          </a:xfrm>
        </p:spPr>
      </p:pic>
      <p:pic>
        <p:nvPicPr>
          <p:cNvPr id="3" name="Picture 2" descr="A picture containing indoor&#10;&#10;Description automatically generated">
            <a:extLst>
              <a:ext uri="{FF2B5EF4-FFF2-40B4-BE49-F238E27FC236}">
                <a16:creationId xmlns:a16="http://schemas.microsoft.com/office/drawing/2014/main" id="{A4BF292E-7BE3-084E-B8C0-65DCA925A4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470051" y="1170813"/>
            <a:ext cx="4567365" cy="6089820"/>
          </a:xfrm>
          <a:prstGeom prst="rect">
            <a:avLst/>
          </a:prstGeom>
        </p:spPr>
      </p:pic>
      <p:sp>
        <p:nvSpPr>
          <p:cNvPr id="4" name="TextBox 3">
            <a:extLst>
              <a:ext uri="{FF2B5EF4-FFF2-40B4-BE49-F238E27FC236}">
                <a16:creationId xmlns:a16="http://schemas.microsoft.com/office/drawing/2014/main" id="{BC55D559-EEE1-264F-B8B5-AEB59EAE4A87}"/>
              </a:ext>
            </a:extLst>
          </p:cNvPr>
          <p:cNvSpPr txBox="1"/>
          <p:nvPr/>
        </p:nvSpPr>
        <p:spPr>
          <a:xfrm>
            <a:off x="5708822" y="927091"/>
            <a:ext cx="6089821" cy="646331"/>
          </a:xfrm>
          <a:prstGeom prst="rect">
            <a:avLst/>
          </a:prstGeom>
          <a:noFill/>
        </p:spPr>
        <p:txBody>
          <a:bodyPr wrap="square" rtlCol="0">
            <a:spAutoFit/>
          </a:bodyPr>
          <a:lstStyle/>
          <a:p>
            <a:pPr algn="ctr"/>
            <a:r>
              <a:rPr lang="en-US" sz="1200" dirty="0"/>
              <a:t>Once inserted completely, the white wire should appear as shown on the left. Proceed to insert all the wires into the connector. Once done, the connector should appear as shown on the right. The wire positions are the same for each of the subsequent feed through connectors.</a:t>
            </a:r>
          </a:p>
        </p:txBody>
      </p:sp>
    </p:spTree>
    <p:extLst>
      <p:ext uri="{BB962C8B-B14F-4D97-AF65-F5344CB8AC3E}">
        <p14:creationId xmlns:p14="http://schemas.microsoft.com/office/powerpoint/2010/main" val="3263737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5F919D-287A-8244-BEFC-EC490C2036ED}"/>
              </a:ext>
            </a:extLst>
          </p:cNvPr>
          <p:cNvPicPr>
            <a:picLocks noChangeAspect="1"/>
          </p:cNvPicPr>
          <p:nvPr/>
        </p:nvPicPr>
        <p:blipFill>
          <a:blip r:embed="rId2"/>
          <a:stretch>
            <a:fillRect/>
          </a:stretch>
        </p:blipFill>
        <p:spPr>
          <a:xfrm rot="16200000">
            <a:off x="3336582" y="31665"/>
            <a:ext cx="5518836" cy="7358448"/>
          </a:xfrm>
          <a:prstGeom prst="rect">
            <a:avLst/>
          </a:prstGeom>
        </p:spPr>
      </p:pic>
      <p:sp>
        <p:nvSpPr>
          <p:cNvPr id="3" name="TextBox 2">
            <a:extLst>
              <a:ext uri="{FF2B5EF4-FFF2-40B4-BE49-F238E27FC236}">
                <a16:creationId xmlns:a16="http://schemas.microsoft.com/office/drawing/2014/main" id="{88347CD1-B059-8240-969B-AFC49A887593}"/>
              </a:ext>
            </a:extLst>
          </p:cNvPr>
          <p:cNvSpPr txBox="1"/>
          <p:nvPr/>
        </p:nvSpPr>
        <p:spPr>
          <a:xfrm>
            <a:off x="2459419" y="387693"/>
            <a:ext cx="7273159" cy="276999"/>
          </a:xfrm>
          <a:prstGeom prst="rect">
            <a:avLst/>
          </a:prstGeom>
          <a:noFill/>
        </p:spPr>
        <p:txBody>
          <a:bodyPr wrap="square" rtlCol="0">
            <a:spAutoFit/>
          </a:bodyPr>
          <a:lstStyle/>
          <a:p>
            <a:pPr algn="ctr"/>
            <a:r>
              <a:rPr lang="en-US" sz="1200" dirty="0"/>
              <a:t>Trim the ends of the wires hanging out of the connector.</a:t>
            </a:r>
          </a:p>
        </p:txBody>
      </p:sp>
    </p:spTree>
    <p:extLst>
      <p:ext uri="{BB962C8B-B14F-4D97-AF65-F5344CB8AC3E}">
        <p14:creationId xmlns:p14="http://schemas.microsoft.com/office/powerpoint/2010/main" val="28328794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E595FBE-4FF2-4E40-BD4C-2BC22B563247}"/>
              </a:ext>
            </a:extLst>
          </p:cNvPr>
          <p:cNvPicPr>
            <a:picLocks noGrp="1" noChangeAspect="1"/>
          </p:cNvPicPr>
          <p:nvPr>
            <p:ph idx="1"/>
          </p:nvPr>
        </p:nvPicPr>
        <p:blipFill>
          <a:blip r:embed="rId2"/>
          <a:stretch>
            <a:fillRect/>
          </a:stretch>
        </p:blipFill>
        <p:spPr>
          <a:xfrm rot="5400000">
            <a:off x="3231239" y="-100955"/>
            <a:ext cx="5729521" cy="7639363"/>
          </a:xfrm>
        </p:spPr>
      </p:pic>
      <p:sp>
        <p:nvSpPr>
          <p:cNvPr id="3" name="TextBox 2">
            <a:extLst>
              <a:ext uri="{FF2B5EF4-FFF2-40B4-BE49-F238E27FC236}">
                <a16:creationId xmlns:a16="http://schemas.microsoft.com/office/drawing/2014/main" id="{77EA0974-9E7A-B34A-A7F7-119B8B8240E6}"/>
              </a:ext>
            </a:extLst>
          </p:cNvPr>
          <p:cNvSpPr txBox="1"/>
          <p:nvPr/>
        </p:nvSpPr>
        <p:spPr>
          <a:xfrm>
            <a:off x="2459419" y="274513"/>
            <a:ext cx="7273159" cy="461665"/>
          </a:xfrm>
          <a:prstGeom prst="rect">
            <a:avLst/>
          </a:prstGeom>
          <a:noFill/>
        </p:spPr>
        <p:txBody>
          <a:bodyPr wrap="square" rtlCol="0">
            <a:spAutoFit/>
          </a:bodyPr>
          <a:lstStyle/>
          <a:p>
            <a:pPr algn="ctr"/>
            <a:r>
              <a:rPr lang="en-US" sz="1200" dirty="0"/>
              <a:t>The other four of the feed through connectors should be placed at the numbered locations shown below. The numbers corroborate with the sensor number they plug into on the feed.  </a:t>
            </a:r>
          </a:p>
        </p:txBody>
      </p:sp>
      <p:sp>
        <p:nvSpPr>
          <p:cNvPr id="2" name="TextBox 1">
            <a:extLst>
              <a:ext uri="{FF2B5EF4-FFF2-40B4-BE49-F238E27FC236}">
                <a16:creationId xmlns:a16="http://schemas.microsoft.com/office/drawing/2014/main" id="{34701E8E-FBB4-9440-BD01-823113F44027}"/>
              </a:ext>
            </a:extLst>
          </p:cNvPr>
          <p:cNvSpPr txBox="1"/>
          <p:nvPr/>
        </p:nvSpPr>
        <p:spPr>
          <a:xfrm>
            <a:off x="7767144" y="2459420"/>
            <a:ext cx="276038" cy="307777"/>
          </a:xfrm>
          <a:prstGeom prst="rect">
            <a:avLst/>
          </a:prstGeom>
          <a:noFill/>
        </p:spPr>
        <p:txBody>
          <a:bodyPr wrap="none" rtlCol="0">
            <a:spAutoFit/>
          </a:bodyPr>
          <a:lstStyle/>
          <a:p>
            <a:r>
              <a:rPr lang="en-US" sz="1400" dirty="0">
                <a:solidFill>
                  <a:srgbClr val="FF0000"/>
                </a:solidFill>
              </a:rPr>
              <a:t>5</a:t>
            </a:r>
          </a:p>
        </p:txBody>
      </p:sp>
      <p:sp>
        <p:nvSpPr>
          <p:cNvPr id="6" name="TextBox 5">
            <a:extLst>
              <a:ext uri="{FF2B5EF4-FFF2-40B4-BE49-F238E27FC236}">
                <a16:creationId xmlns:a16="http://schemas.microsoft.com/office/drawing/2014/main" id="{14C93C3B-DA82-9C4C-A6F2-6C8F4C8B3502}"/>
              </a:ext>
            </a:extLst>
          </p:cNvPr>
          <p:cNvSpPr txBox="1"/>
          <p:nvPr/>
        </p:nvSpPr>
        <p:spPr>
          <a:xfrm>
            <a:off x="5113282" y="2540430"/>
            <a:ext cx="276038" cy="307777"/>
          </a:xfrm>
          <a:prstGeom prst="rect">
            <a:avLst/>
          </a:prstGeom>
          <a:noFill/>
        </p:spPr>
        <p:txBody>
          <a:bodyPr wrap="none" rtlCol="0">
            <a:spAutoFit/>
          </a:bodyPr>
          <a:lstStyle/>
          <a:p>
            <a:r>
              <a:rPr lang="en-US" sz="1400" dirty="0">
                <a:solidFill>
                  <a:srgbClr val="FF0000"/>
                </a:solidFill>
              </a:rPr>
              <a:t>3</a:t>
            </a:r>
          </a:p>
        </p:txBody>
      </p:sp>
      <p:sp>
        <p:nvSpPr>
          <p:cNvPr id="7" name="TextBox 6">
            <a:extLst>
              <a:ext uri="{FF2B5EF4-FFF2-40B4-BE49-F238E27FC236}">
                <a16:creationId xmlns:a16="http://schemas.microsoft.com/office/drawing/2014/main" id="{756BD482-BCB2-E045-B593-AA0076F8900A}"/>
              </a:ext>
            </a:extLst>
          </p:cNvPr>
          <p:cNvSpPr txBox="1"/>
          <p:nvPr/>
        </p:nvSpPr>
        <p:spPr>
          <a:xfrm>
            <a:off x="6258911" y="1749972"/>
            <a:ext cx="276038" cy="307777"/>
          </a:xfrm>
          <a:prstGeom prst="rect">
            <a:avLst/>
          </a:prstGeom>
          <a:noFill/>
        </p:spPr>
        <p:txBody>
          <a:bodyPr wrap="none" rtlCol="0">
            <a:spAutoFit/>
          </a:bodyPr>
          <a:lstStyle/>
          <a:p>
            <a:r>
              <a:rPr lang="en-US" sz="1400" dirty="0">
                <a:solidFill>
                  <a:srgbClr val="FF0000"/>
                </a:solidFill>
              </a:rPr>
              <a:t>2</a:t>
            </a:r>
          </a:p>
        </p:txBody>
      </p:sp>
      <p:sp>
        <p:nvSpPr>
          <p:cNvPr id="8" name="TextBox 7">
            <a:extLst>
              <a:ext uri="{FF2B5EF4-FFF2-40B4-BE49-F238E27FC236}">
                <a16:creationId xmlns:a16="http://schemas.microsoft.com/office/drawing/2014/main" id="{9709A486-DD28-E74A-BC70-F2ECE9705843}"/>
              </a:ext>
            </a:extLst>
          </p:cNvPr>
          <p:cNvSpPr txBox="1"/>
          <p:nvPr/>
        </p:nvSpPr>
        <p:spPr>
          <a:xfrm>
            <a:off x="9673941" y="2663580"/>
            <a:ext cx="276038" cy="307777"/>
          </a:xfrm>
          <a:prstGeom prst="rect">
            <a:avLst/>
          </a:prstGeom>
          <a:noFill/>
        </p:spPr>
        <p:txBody>
          <a:bodyPr wrap="none" rtlCol="0">
            <a:spAutoFit/>
          </a:bodyPr>
          <a:lstStyle/>
          <a:p>
            <a:r>
              <a:rPr lang="en-US" sz="1400" dirty="0">
                <a:solidFill>
                  <a:srgbClr val="FF0000"/>
                </a:solidFill>
              </a:rPr>
              <a:t>1</a:t>
            </a:r>
          </a:p>
        </p:txBody>
      </p:sp>
      <p:sp>
        <p:nvSpPr>
          <p:cNvPr id="10" name="TextBox 9">
            <a:extLst>
              <a:ext uri="{FF2B5EF4-FFF2-40B4-BE49-F238E27FC236}">
                <a16:creationId xmlns:a16="http://schemas.microsoft.com/office/drawing/2014/main" id="{4CBE9F67-2872-A485-AA3B-D1E205B71040}"/>
              </a:ext>
            </a:extLst>
          </p:cNvPr>
          <p:cNvSpPr txBox="1"/>
          <p:nvPr/>
        </p:nvSpPr>
        <p:spPr>
          <a:xfrm>
            <a:off x="5389320" y="4009794"/>
            <a:ext cx="276038" cy="307777"/>
          </a:xfrm>
          <a:prstGeom prst="rect">
            <a:avLst/>
          </a:prstGeom>
          <a:noFill/>
        </p:spPr>
        <p:txBody>
          <a:bodyPr wrap="none" rtlCol="0">
            <a:spAutoFit/>
          </a:bodyPr>
          <a:lstStyle/>
          <a:p>
            <a:r>
              <a:rPr lang="en-US" sz="1400" dirty="0">
                <a:solidFill>
                  <a:srgbClr val="FF0000"/>
                </a:solidFill>
              </a:rPr>
              <a:t>6</a:t>
            </a:r>
          </a:p>
        </p:txBody>
      </p:sp>
    </p:spTree>
    <p:extLst>
      <p:ext uri="{BB962C8B-B14F-4D97-AF65-F5344CB8AC3E}">
        <p14:creationId xmlns:p14="http://schemas.microsoft.com/office/powerpoint/2010/main" val="21685698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all, connector&#10;&#10;Description automatically generated">
            <a:extLst>
              <a:ext uri="{FF2B5EF4-FFF2-40B4-BE49-F238E27FC236}">
                <a16:creationId xmlns:a16="http://schemas.microsoft.com/office/drawing/2014/main" id="{C77D4096-97D5-A245-AA71-04092E3CCF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99330" y="1143770"/>
            <a:ext cx="4258451" cy="5677935"/>
          </a:xfrm>
          <a:prstGeom prst="rect">
            <a:avLst/>
          </a:prstGeom>
        </p:spPr>
      </p:pic>
      <p:pic>
        <p:nvPicPr>
          <p:cNvPr id="6" name="Picture 5" descr="A picture containing measuring stick&#10;&#10;Description automatically generated">
            <a:extLst>
              <a:ext uri="{FF2B5EF4-FFF2-40B4-BE49-F238E27FC236}">
                <a16:creationId xmlns:a16="http://schemas.microsoft.com/office/drawing/2014/main" id="{7DBA5759-393C-CA47-8DF6-F614D0AE74E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34219" y="1143768"/>
            <a:ext cx="4258453" cy="5677937"/>
          </a:xfrm>
          <a:prstGeom prst="rect">
            <a:avLst/>
          </a:prstGeom>
        </p:spPr>
      </p:pic>
      <p:sp>
        <p:nvSpPr>
          <p:cNvPr id="7" name="TextBox 6">
            <a:extLst>
              <a:ext uri="{FF2B5EF4-FFF2-40B4-BE49-F238E27FC236}">
                <a16:creationId xmlns:a16="http://schemas.microsoft.com/office/drawing/2014/main" id="{8025FB71-D6C0-174D-ADDB-4C7BEF6AEB8B}"/>
              </a:ext>
            </a:extLst>
          </p:cNvPr>
          <p:cNvSpPr txBox="1"/>
          <p:nvPr/>
        </p:nvSpPr>
        <p:spPr>
          <a:xfrm>
            <a:off x="490611" y="936665"/>
            <a:ext cx="11210777" cy="646331"/>
          </a:xfrm>
          <a:prstGeom prst="rect">
            <a:avLst/>
          </a:prstGeom>
          <a:noFill/>
        </p:spPr>
        <p:txBody>
          <a:bodyPr wrap="square" rtlCol="0">
            <a:spAutoFit/>
          </a:bodyPr>
          <a:lstStyle/>
          <a:p>
            <a:pPr algn="ctr"/>
            <a:r>
              <a:rPr lang="en-US" sz="1200" dirty="0"/>
              <a:t>At the next connector position (sensor 5), the connector should be placed about midway (1.5in) through the length of wire. Put the wires into the connector as previously demonstrated. When all the wires are interested, the connector should appear as shown on the right. Be sure that the connector is facing the same direction as the first connector</a:t>
            </a:r>
          </a:p>
        </p:txBody>
      </p:sp>
    </p:spTree>
    <p:extLst>
      <p:ext uri="{BB962C8B-B14F-4D97-AF65-F5344CB8AC3E}">
        <p14:creationId xmlns:p14="http://schemas.microsoft.com/office/powerpoint/2010/main" val="22766556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0AF6A9-BB0B-044B-823E-27C6A56DBEB0}"/>
              </a:ext>
            </a:extLst>
          </p:cNvPr>
          <p:cNvSpPr txBox="1"/>
          <p:nvPr/>
        </p:nvSpPr>
        <p:spPr>
          <a:xfrm>
            <a:off x="864473" y="320919"/>
            <a:ext cx="10463047" cy="646331"/>
          </a:xfrm>
          <a:prstGeom prst="rect">
            <a:avLst/>
          </a:prstGeom>
          <a:noFill/>
        </p:spPr>
        <p:txBody>
          <a:bodyPr wrap="square" rtlCol="0">
            <a:spAutoFit/>
          </a:bodyPr>
          <a:lstStyle/>
          <a:p>
            <a:pPr algn="ctr"/>
            <a:r>
              <a:rPr lang="en-US" sz="1200" dirty="0"/>
              <a:t>At the next two connector positions (from left to right, sensor 3 and 2), the connectors should be placed at 3.25in and 8in along the length of wire. Put the wires into the connector as previously demonstrated. Make sure that the connectors as facing the same direction as the other connectors (the numbers should face away from the wire loop). </a:t>
            </a:r>
          </a:p>
        </p:txBody>
      </p:sp>
      <p:pic>
        <p:nvPicPr>
          <p:cNvPr id="3" name="Picture 2" descr="A picture containing text, yellow, device&#10;&#10;Description automatically generated">
            <a:extLst>
              <a:ext uri="{FF2B5EF4-FFF2-40B4-BE49-F238E27FC236}">
                <a16:creationId xmlns:a16="http://schemas.microsoft.com/office/drawing/2014/main" id="{9D5DAAD0-0462-A949-ADF5-9665FBBA1EBE}"/>
              </a:ext>
            </a:extLst>
          </p:cNvPr>
          <p:cNvPicPr>
            <a:picLocks noChangeAspect="1"/>
          </p:cNvPicPr>
          <p:nvPr/>
        </p:nvPicPr>
        <p:blipFill>
          <a:blip r:embed="rId2"/>
          <a:stretch>
            <a:fillRect/>
          </a:stretch>
        </p:blipFill>
        <p:spPr>
          <a:xfrm rot="16200000">
            <a:off x="3405514" y="259280"/>
            <a:ext cx="5380972" cy="7174629"/>
          </a:xfrm>
          <a:prstGeom prst="rect">
            <a:avLst/>
          </a:prstGeom>
        </p:spPr>
      </p:pic>
      <p:sp>
        <p:nvSpPr>
          <p:cNvPr id="2" name="Rectangle 1">
            <a:extLst>
              <a:ext uri="{FF2B5EF4-FFF2-40B4-BE49-F238E27FC236}">
                <a16:creationId xmlns:a16="http://schemas.microsoft.com/office/drawing/2014/main" id="{44A7445E-FE3E-2077-81A3-1B61B40166C9}"/>
              </a:ext>
            </a:extLst>
          </p:cNvPr>
          <p:cNvSpPr/>
          <p:nvPr/>
        </p:nvSpPr>
        <p:spPr>
          <a:xfrm>
            <a:off x="1282262" y="325820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6284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40A82B54-0B76-8C4B-97FC-F3092F2CF80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420771" y="1129613"/>
            <a:ext cx="4431442" cy="5908589"/>
          </a:xfrm>
          <a:prstGeom prst="rect">
            <a:avLst/>
          </a:prstGeom>
        </p:spPr>
      </p:pic>
      <p:pic>
        <p:nvPicPr>
          <p:cNvPr id="7" name="Picture 6" descr="A picture containing floor, indoor&#10;&#10;Description automatically generated">
            <a:extLst>
              <a:ext uri="{FF2B5EF4-FFF2-40B4-BE49-F238E27FC236}">
                <a16:creationId xmlns:a16="http://schemas.microsoft.com/office/drawing/2014/main" id="{FA89DFA6-C2B7-594C-BBBF-20634746AF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03859" y="558371"/>
            <a:ext cx="4305944" cy="5741258"/>
          </a:xfrm>
          <a:prstGeom prst="rect">
            <a:avLst/>
          </a:prstGeom>
        </p:spPr>
      </p:pic>
      <p:sp>
        <p:nvSpPr>
          <p:cNvPr id="4" name="TextBox 3">
            <a:extLst>
              <a:ext uri="{FF2B5EF4-FFF2-40B4-BE49-F238E27FC236}">
                <a16:creationId xmlns:a16="http://schemas.microsoft.com/office/drawing/2014/main" id="{C3E3BADA-5BC9-9C4A-9EA2-9E534B50E36A}"/>
              </a:ext>
            </a:extLst>
          </p:cNvPr>
          <p:cNvSpPr txBox="1"/>
          <p:nvPr/>
        </p:nvSpPr>
        <p:spPr>
          <a:xfrm>
            <a:off x="682196" y="818102"/>
            <a:ext cx="5908591" cy="646331"/>
          </a:xfrm>
          <a:prstGeom prst="rect">
            <a:avLst/>
          </a:prstGeom>
          <a:noFill/>
        </p:spPr>
        <p:txBody>
          <a:bodyPr wrap="square" rtlCol="0">
            <a:spAutoFit/>
          </a:bodyPr>
          <a:lstStyle/>
          <a:p>
            <a:pPr algn="ctr"/>
            <a:r>
              <a:rPr lang="en-US" sz="1200" dirty="0"/>
              <a:t>To make the twisted pairs, line the vise with masking tape. Put one end of the black and green wires into the drill. Run the drill till the wires are sufficiently twisted (for reference see the next slide). Repeat with the white and yellow wires.</a:t>
            </a:r>
          </a:p>
        </p:txBody>
      </p:sp>
    </p:spTree>
    <p:extLst>
      <p:ext uri="{BB962C8B-B14F-4D97-AF65-F5344CB8AC3E}">
        <p14:creationId xmlns:p14="http://schemas.microsoft.com/office/powerpoint/2010/main" val="25142668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BFB00A4-FFE8-2441-9A27-70BFFADDF3CB}"/>
              </a:ext>
            </a:extLst>
          </p:cNvPr>
          <p:cNvPicPr>
            <a:picLocks noChangeAspect="1"/>
          </p:cNvPicPr>
          <p:nvPr/>
        </p:nvPicPr>
        <p:blipFill>
          <a:blip r:embed="rId2"/>
          <a:stretch>
            <a:fillRect/>
          </a:stretch>
        </p:blipFill>
        <p:spPr>
          <a:xfrm>
            <a:off x="0" y="4119"/>
            <a:ext cx="5140411" cy="6853881"/>
          </a:xfrm>
          <a:prstGeom prst="rect">
            <a:avLst/>
          </a:prstGeom>
        </p:spPr>
      </p:pic>
      <p:sp>
        <p:nvSpPr>
          <p:cNvPr id="3" name="TextBox 2">
            <a:extLst>
              <a:ext uri="{FF2B5EF4-FFF2-40B4-BE49-F238E27FC236}">
                <a16:creationId xmlns:a16="http://schemas.microsoft.com/office/drawing/2014/main" id="{2C1474B0-BDF5-CE44-82F7-D1BFF35582F8}"/>
              </a:ext>
            </a:extLst>
          </p:cNvPr>
          <p:cNvSpPr txBox="1"/>
          <p:nvPr/>
        </p:nvSpPr>
        <p:spPr>
          <a:xfrm>
            <a:off x="6096000" y="3105834"/>
            <a:ext cx="5231520" cy="646331"/>
          </a:xfrm>
          <a:prstGeom prst="rect">
            <a:avLst/>
          </a:prstGeom>
          <a:noFill/>
        </p:spPr>
        <p:txBody>
          <a:bodyPr wrap="square" rtlCol="0">
            <a:spAutoFit/>
          </a:bodyPr>
          <a:lstStyle/>
          <a:p>
            <a:pPr algn="ctr"/>
            <a:r>
              <a:rPr lang="en-US" sz="1200" dirty="0"/>
              <a:t>At the final connector position (sensor 1), the connector should be placed at the crux of the wire loop. Put the wires into the connector as previously demonstrated. The direction the connector faces does not matter in this case.</a:t>
            </a:r>
          </a:p>
        </p:txBody>
      </p:sp>
    </p:spTree>
    <p:extLst>
      <p:ext uri="{BB962C8B-B14F-4D97-AF65-F5344CB8AC3E}">
        <p14:creationId xmlns:p14="http://schemas.microsoft.com/office/powerpoint/2010/main" val="492975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D1E5F6-FE4C-FC49-AC06-95327B72E372}"/>
              </a:ext>
            </a:extLst>
          </p:cNvPr>
          <p:cNvPicPr>
            <a:picLocks noChangeAspect="1"/>
          </p:cNvPicPr>
          <p:nvPr/>
        </p:nvPicPr>
        <p:blipFill>
          <a:blip r:embed="rId2"/>
          <a:stretch>
            <a:fillRect/>
          </a:stretch>
        </p:blipFill>
        <p:spPr>
          <a:xfrm rot="16200000">
            <a:off x="3225370" y="-104260"/>
            <a:ext cx="5741259" cy="7655012"/>
          </a:xfrm>
          <a:prstGeom prst="rect">
            <a:avLst/>
          </a:prstGeom>
        </p:spPr>
      </p:pic>
      <p:sp>
        <p:nvSpPr>
          <p:cNvPr id="2" name="TextBox 1">
            <a:extLst>
              <a:ext uri="{FF2B5EF4-FFF2-40B4-BE49-F238E27FC236}">
                <a16:creationId xmlns:a16="http://schemas.microsoft.com/office/drawing/2014/main" id="{E5E0A598-41ED-A348-A07E-2F9590E32EB1}"/>
              </a:ext>
            </a:extLst>
          </p:cNvPr>
          <p:cNvSpPr txBox="1"/>
          <p:nvPr/>
        </p:nvSpPr>
        <p:spPr>
          <a:xfrm>
            <a:off x="4019982" y="346841"/>
            <a:ext cx="4152034" cy="276999"/>
          </a:xfrm>
          <a:prstGeom prst="rect">
            <a:avLst/>
          </a:prstGeom>
          <a:noFill/>
        </p:spPr>
        <p:txBody>
          <a:bodyPr wrap="none" rtlCol="0">
            <a:spAutoFit/>
          </a:bodyPr>
          <a:lstStyle/>
          <a:p>
            <a:pPr algn="ctr"/>
            <a:r>
              <a:rPr lang="en-US" sz="1200" dirty="0"/>
              <a:t>Wire harness complete! The ground wire tip will be added later.</a:t>
            </a:r>
          </a:p>
        </p:txBody>
      </p:sp>
    </p:spTree>
    <p:extLst>
      <p:ext uri="{BB962C8B-B14F-4D97-AF65-F5344CB8AC3E}">
        <p14:creationId xmlns:p14="http://schemas.microsoft.com/office/powerpoint/2010/main" val="2585886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measuring stick&#10;&#10;Description automatically generated">
            <a:extLst>
              <a:ext uri="{FF2B5EF4-FFF2-40B4-BE49-F238E27FC236}">
                <a16:creationId xmlns:a16="http://schemas.microsoft.com/office/drawing/2014/main" id="{89B09D1E-E43A-B349-9605-AB480A215DF9}"/>
              </a:ext>
            </a:extLst>
          </p:cNvPr>
          <p:cNvPicPr>
            <a:picLocks noChangeAspect="1"/>
          </p:cNvPicPr>
          <p:nvPr/>
        </p:nvPicPr>
        <p:blipFill>
          <a:blip r:embed="rId2"/>
          <a:stretch>
            <a:fillRect/>
          </a:stretch>
        </p:blipFill>
        <p:spPr>
          <a:xfrm rot="16200000">
            <a:off x="3076410" y="-186573"/>
            <a:ext cx="5885465" cy="7847287"/>
          </a:xfrm>
          <a:prstGeom prst="rect">
            <a:avLst/>
          </a:prstGeom>
        </p:spPr>
      </p:pic>
      <p:sp>
        <p:nvSpPr>
          <p:cNvPr id="3" name="TextBox 2">
            <a:extLst>
              <a:ext uri="{FF2B5EF4-FFF2-40B4-BE49-F238E27FC236}">
                <a16:creationId xmlns:a16="http://schemas.microsoft.com/office/drawing/2014/main" id="{D6D9989C-70C8-C740-A4B7-5D6AA5AA3EC6}"/>
              </a:ext>
            </a:extLst>
          </p:cNvPr>
          <p:cNvSpPr txBox="1"/>
          <p:nvPr/>
        </p:nvSpPr>
        <p:spPr>
          <a:xfrm>
            <a:off x="1891862" y="372921"/>
            <a:ext cx="8408276" cy="276999"/>
          </a:xfrm>
          <a:prstGeom prst="rect">
            <a:avLst/>
          </a:prstGeom>
          <a:noFill/>
        </p:spPr>
        <p:txBody>
          <a:bodyPr wrap="square" rtlCol="0">
            <a:spAutoFit/>
          </a:bodyPr>
          <a:lstStyle/>
          <a:p>
            <a:pPr algn="ctr"/>
            <a:r>
              <a:rPr lang="en-US" sz="1200" dirty="0"/>
              <a:t>Trim the ends of each twisted pair where they were in the vise and drill. Once trimmed, they should measure about 96 inches.</a:t>
            </a:r>
          </a:p>
        </p:txBody>
      </p:sp>
    </p:spTree>
    <p:extLst>
      <p:ext uri="{BB962C8B-B14F-4D97-AF65-F5344CB8AC3E}">
        <p14:creationId xmlns:p14="http://schemas.microsoft.com/office/powerpoint/2010/main" val="2309645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54C82969-14A1-F34F-A7F1-72276E8C15E7}"/>
              </a:ext>
            </a:extLst>
          </p:cNvPr>
          <p:cNvPicPr>
            <a:picLocks noChangeAspect="1"/>
          </p:cNvPicPr>
          <p:nvPr/>
        </p:nvPicPr>
        <p:blipFill>
          <a:blip r:embed="rId2"/>
          <a:stretch>
            <a:fillRect/>
          </a:stretch>
        </p:blipFill>
        <p:spPr>
          <a:xfrm rot="16200000">
            <a:off x="3157409" y="-201055"/>
            <a:ext cx="5877182" cy="7836243"/>
          </a:xfrm>
          <a:prstGeom prst="rect">
            <a:avLst/>
          </a:prstGeom>
        </p:spPr>
      </p:pic>
      <p:sp>
        <p:nvSpPr>
          <p:cNvPr id="3" name="TextBox 2">
            <a:extLst>
              <a:ext uri="{FF2B5EF4-FFF2-40B4-BE49-F238E27FC236}">
                <a16:creationId xmlns:a16="http://schemas.microsoft.com/office/drawing/2014/main" id="{B05B7FF2-81D9-7746-808D-CA0200EB8B74}"/>
              </a:ext>
            </a:extLst>
          </p:cNvPr>
          <p:cNvSpPr txBox="1"/>
          <p:nvPr/>
        </p:nvSpPr>
        <p:spPr>
          <a:xfrm>
            <a:off x="1448148" y="313606"/>
            <a:ext cx="9295703" cy="276999"/>
          </a:xfrm>
          <a:prstGeom prst="rect">
            <a:avLst/>
          </a:prstGeom>
          <a:noFill/>
        </p:spPr>
        <p:txBody>
          <a:bodyPr wrap="square" rtlCol="0">
            <a:spAutoFit/>
          </a:bodyPr>
          <a:lstStyle/>
          <a:p>
            <a:pPr algn="ctr"/>
            <a:r>
              <a:rPr lang="en-US" sz="1200" dirty="0"/>
              <a:t>Tape the twisted pairs 2in from their ends.</a:t>
            </a:r>
          </a:p>
        </p:txBody>
      </p:sp>
    </p:spTree>
    <p:extLst>
      <p:ext uri="{BB962C8B-B14F-4D97-AF65-F5344CB8AC3E}">
        <p14:creationId xmlns:p14="http://schemas.microsoft.com/office/powerpoint/2010/main" val="1278387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797A777-CA25-9845-A9A4-A31FC3501A2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24635" y="702210"/>
            <a:ext cx="4287409" cy="5716545"/>
          </a:xfrm>
          <a:prstGeom prst="rect">
            <a:avLst/>
          </a:prstGeom>
        </p:spPr>
      </p:pic>
      <p:pic>
        <p:nvPicPr>
          <p:cNvPr id="7" name="Picture 6" descr="A picture containing text, person, outdoor object&#10;&#10;Description automatically generated">
            <a:extLst>
              <a:ext uri="{FF2B5EF4-FFF2-40B4-BE49-F238E27FC236}">
                <a16:creationId xmlns:a16="http://schemas.microsoft.com/office/drawing/2014/main" id="{C1AB4EAE-5F07-B243-9973-927289EF0B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79956" y="702209"/>
            <a:ext cx="4287410" cy="5716546"/>
          </a:xfrm>
          <a:prstGeom prst="rect">
            <a:avLst/>
          </a:prstGeom>
        </p:spPr>
      </p:pic>
      <p:sp>
        <p:nvSpPr>
          <p:cNvPr id="4" name="TextBox 3">
            <a:extLst>
              <a:ext uri="{FF2B5EF4-FFF2-40B4-BE49-F238E27FC236}">
                <a16:creationId xmlns:a16="http://schemas.microsoft.com/office/drawing/2014/main" id="{203EB543-F256-3C44-A811-2B1DD845A79D}"/>
              </a:ext>
            </a:extLst>
          </p:cNvPr>
          <p:cNvSpPr txBox="1"/>
          <p:nvPr/>
        </p:nvSpPr>
        <p:spPr>
          <a:xfrm>
            <a:off x="1448148" y="471261"/>
            <a:ext cx="9295703" cy="461665"/>
          </a:xfrm>
          <a:prstGeom prst="rect">
            <a:avLst/>
          </a:prstGeom>
          <a:noFill/>
        </p:spPr>
        <p:txBody>
          <a:bodyPr wrap="square" rtlCol="0">
            <a:spAutoFit/>
          </a:bodyPr>
          <a:lstStyle/>
          <a:p>
            <a:pPr algn="ctr"/>
            <a:r>
              <a:rPr lang="en-US" sz="1200" dirty="0"/>
              <a:t>Loosely twist together the two twisted pairs. Only make this twist about a foot long for now. Be sure to twist in the same direction as the twisted pairs (otherwise the twisted pairs will untwist). </a:t>
            </a:r>
          </a:p>
        </p:txBody>
      </p:sp>
    </p:spTree>
    <p:extLst>
      <p:ext uri="{BB962C8B-B14F-4D97-AF65-F5344CB8AC3E}">
        <p14:creationId xmlns:p14="http://schemas.microsoft.com/office/powerpoint/2010/main" val="2093434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8994</TotalTime>
  <Words>1958</Words>
  <Application>Microsoft Macintosh PowerPoint</Application>
  <PresentationFormat>Widescreen</PresentationFormat>
  <Paragraphs>70</Paragraphs>
  <Slides>61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Calibri</vt:lpstr>
      <vt:lpstr>Calibri Light</vt:lpstr>
      <vt:lpstr>Office Theme</vt:lpstr>
      <vt:lpstr>Control Board to Temp Sensors Cable</vt:lpstr>
      <vt:lpstr>Materials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Strip all the wires (about 2-3mm). Using the KK 254 crimper, crimp on KK 254 tips. Be sure to use slot A.</vt:lpstr>
      <vt:lpstr>Once the wire ends are crimped, they should look as shown: isolation held by the first grip but not the second and a bit of exposed wire peaking out the end of the second grip.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45</cp:revision>
  <dcterms:created xsi:type="dcterms:W3CDTF">2021-04-26T17:34:34Z</dcterms:created>
  <dcterms:modified xsi:type="dcterms:W3CDTF">2022-06-15T22:59:35Z</dcterms:modified>
</cp:coreProperties>
</file>